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72"/>
  </p:notesMasterIdLst>
  <p:handoutMasterIdLst>
    <p:handoutMasterId r:id="rId73"/>
  </p:handoutMasterIdLst>
  <p:sldIdLst>
    <p:sldId id="584" r:id="rId2"/>
    <p:sldId id="670" r:id="rId3"/>
    <p:sldId id="587" r:id="rId4"/>
    <p:sldId id="671" r:id="rId5"/>
    <p:sldId id="561" r:id="rId6"/>
    <p:sldId id="580" r:id="rId7"/>
    <p:sldId id="589" r:id="rId8"/>
    <p:sldId id="558" r:id="rId9"/>
    <p:sldId id="562" r:id="rId10"/>
    <p:sldId id="629" r:id="rId11"/>
    <p:sldId id="669" r:id="rId12"/>
    <p:sldId id="676" r:id="rId13"/>
    <p:sldId id="678" r:id="rId14"/>
    <p:sldId id="679" r:id="rId15"/>
    <p:sldId id="680" r:id="rId16"/>
    <p:sldId id="681" r:id="rId17"/>
    <p:sldId id="682" r:id="rId18"/>
    <p:sldId id="684" r:id="rId19"/>
    <p:sldId id="673" r:id="rId20"/>
    <p:sldId id="677" r:id="rId21"/>
    <p:sldId id="674" r:id="rId22"/>
    <p:sldId id="644" r:id="rId23"/>
    <p:sldId id="653" r:id="rId24"/>
    <p:sldId id="654" r:id="rId25"/>
    <p:sldId id="655" r:id="rId26"/>
    <p:sldId id="657" r:id="rId27"/>
    <p:sldId id="656" r:id="rId28"/>
    <p:sldId id="563" r:id="rId29"/>
    <p:sldId id="506" r:id="rId30"/>
    <p:sldId id="524" r:id="rId31"/>
    <p:sldId id="664" r:id="rId32"/>
    <p:sldId id="665" r:id="rId33"/>
    <p:sldId id="667" r:id="rId34"/>
    <p:sldId id="666" r:id="rId35"/>
    <p:sldId id="668" r:id="rId36"/>
    <p:sldId id="509" r:id="rId37"/>
    <p:sldId id="525" r:id="rId38"/>
    <p:sldId id="660" r:id="rId39"/>
    <p:sldId id="659" r:id="rId40"/>
    <p:sldId id="661" r:id="rId41"/>
    <p:sldId id="663" r:id="rId42"/>
    <p:sldId id="640" r:id="rId43"/>
    <p:sldId id="641" r:id="rId44"/>
    <p:sldId id="642" r:id="rId45"/>
    <p:sldId id="643" r:id="rId46"/>
    <p:sldId id="645" r:id="rId47"/>
    <p:sldId id="646" r:id="rId48"/>
    <p:sldId id="647" r:id="rId49"/>
    <p:sldId id="648" r:id="rId50"/>
    <p:sldId id="652" r:id="rId51"/>
    <p:sldId id="694" r:id="rId52"/>
    <p:sldId id="695" r:id="rId53"/>
    <p:sldId id="696" r:id="rId54"/>
    <p:sldId id="697" r:id="rId55"/>
    <p:sldId id="698" r:id="rId56"/>
    <p:sldId id="699" r:id="rId57"/>
    <p:sldId id="662" r:id="rId58"/>
    <p:sldId id="700" r:id="rId59"/>
    <p:sldId id="672" r:id="rId60"/>
    <p:sldId id="703" r:id="rId61"/>
    <p:sldId id="704" r:id="rId62"/>
    <p:sldId id="688" r:id="rId63"/>
    <p:sldId id="701" r:id="rId64"/>
    <p:sldId id="529" r:id="rId65"/>
    <p:sldId id="693" r:id="rId66"/>
    <p:sldId id="675" r:id="rId67"/>
    <p:sldId id="692" r:id="rId68"/>
    <p:sldId id="689" r:id="rId69"/>
    <p:sldId id="691" r:id="rId70"/>
    <p:sldId id="456" r:id="rId71"/>
  </p:sldIdLst>
  <p:sldSz cx="9144000" cy="6858000" type="screen4x3"/>
  <p:notesSz cx="6797675" cy="9928225"/>
  <p:defaultTextStyle>
    <a:defPPr>
      <a:defRPr lang="pt-BR"/>
    </a:defPPr>
    <a:lvl1pPr algn="l" rtl="0" fontAlgn="base">
      <a:spcBef>
        <a:spcPct val="0"/>
      </a:spcBef>
      <a:spcAft>
        <a:spcPct val="0"/>
      </a:spcAft>
      <a:defRPr b="1" kern="1200">
        <a:solidFill>
          <a:schemeClr val="tx1"/>
        </a:solidFill>
        <a:latin typeface="Arial" pitchFamily="34" charset="0"/>
        <a:ea typeface="+mn-ea"/>
        <a:cs typeface="+mn-cs"/>
      </a:defRPr>
    </a:lvl1pPr>
    <a:lvl2pPr marL="457200" algn="l" rtl="0" fontAlgn="base">
      <a:spcBef>
        <a:spcPct val="0"/>
      </a:spcBef>
      <a:spcAft>
        <a:spcPct val="0"/>
      </a:spcAft>
      <a:defRPr b="1" kern="1200">
        <a:solidFill>
          <a:schemeClr val="tx1"/>
        </a:solidFill>
        <a:latin typeface="Arial" pitchFamily="34" charset="0"/>
        <a:ea typeface="+mn-ea"/>
        <a:cs typeface="+mn-cs"/>
      </a:defRPr>
    </a:lvl2pPr>
    <a:lvl3pPr marL="914400" algn="l" rtl="0" fontAlgn="base">
      <a:spcBef>
        <a:spcPct val="0"/>
      </a:spcBef>
      <a:spcAft>
        <a:spcPct val="0"/>
      </a:spcAft>
      <a:defRPr b="1" kern="1200">
        <a:solidFill>
          <a:schemeClr val="tx1"/>
        </a:solidFill>
        <a:latin typeface="Arial" pitchFamily="34" charset="0"/>
        <a:ea typeface="+mn-ea"/>
        <a:cs typeface="+mn-cs"/>
      </a:defRPr>
    </a:lvl3pPr>
    <a:lvl4pPr marL="1371600" algn="l" rtl="0" fontAlgn="base">
      <a:spcBef>
        <a:spcPct val="0"/>
      </a:spcBef>
      <a:spcAft>
        <a:spcPct val="0"/>
      </a:spcAft>
      <a:defRPr b="1" kern="1200">
        <a:solidFill>
          <a:schemeClr val="tx1"/>
        </a:solidFill>
        <a:latin typeface="Arial" pitchFamily="34" charset="0"/>
        <a:ea typeface="+mn-ea"/>
        <a:cs typeface="+mn-cs"/>
      </a:defRPr>
    </a:lvl4pPr>
    <a:lvl5pPr marL="1828800" algn="l" rtl="0" fontAlgn="base">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 - Geiza / Validação" initials="D-G/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8789"/>
    <a:srgbClr val="FFFFFF"/>
    <a:srgbClr val="3561FF"/>
    <a:srgbClr val="06569F"/>
    <a:srgbClr val="666CB2"/>
    <a:srgbClr val="1EBCEE"/>
    <a:srgbClr val="E91BA4"/>
    <a:srgbClr val="ADEAED"/>
    <a:srgbClr val="F2C722"/>
    <a:srgbClr val="0D8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Estilo Mé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Estilo Médio 4 - Ênfas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76" autoAdjust="0"/>
    <p:restoredTop sz="89369" autoAdjust="0"/>
  </p:normalViewPr>
  <p:slideViewPr>
    <p:cSldViewPr>
      <p:cViewPr varScale="1">
        <p:scale>
          <a:sx n="114" d="100"/>
          <a:sy n="114" d="100"/>
        </p:scale>
        <p:origin x="1638"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180"/>
    </p:cViewPr>
  </p:sorterViewPr>
  <p:notesViewPr>
    <p:cSldViewPr>
      <p:cViewPr varScale="1">
        <p:scale>
          <a:sx n="56" d="100"/>
          <a:sy n="56" d="100"/>
        </p:scale>
        <p:origin x="-1860" y="-8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0" y="1"/>
            <a:ext cx="2946400" cy="496888"/>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lvl1pPr eaLnBrk="0" hangingPunct="0">
              <a:defRPr sz="1200" b="0">
                <a:latin typeface="Arial" charset="0"/>
              </a:defRPr>
            </a:lvl1pPr>
          </a:lstStyle>
          <a:p>
            <a:pPr>
              <a:defRPr/>
            </a:pPr>
            <a:endParaRPr lang="pt-BR"/>
          </a:p>
        </p:txBody>
      </p:sp>
      <p:sp>
        <p:nvSpPr>
          <p:cNvPr id="99331" name="Rectangle 3"/>
          <p:cNvSpPr>
            <a:spLocks noGrp="1" noChangeArrowheads="1"/>
          </p:cNvSpPr>
          <p:nvPr>
            <p:ph type="dt" sz="quarter" idx="1"/>
          </p:nvPr>
        </p:nvSpPr>
        <p:spPr bwMode="auto">
          <a:xfrm>
            <a:off x="3849689" y="1"/>
            <a:ext cx="2946400" cy="496888"/>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lvl1pPr algn="r" eaLnBrk="0" hangingPunct="0">
              <a:defRPr sz="1200" b="0">
                <a:latin typeface="Arial" charset="0"/>
              </a:defRPr>
            </a:lvl1pPr>
          </a:lstStyle>
          <a:p>
            <a:pPr>
              <a:defRPr/>
            </a:pPr>
            <a:fld id="{DA6FB71A-7A3F-4398-AB31-66135BFD8398}" type="datetimeFigureOut">
              <a:rPr lang="pt-BR"/>
              <a:pPr>
                <a:defRPr/>
              </a:pPr>
              <a:t>09/06/2021</a:t>
            </a:fld>
            <a:endParaRPr lang="pt-BR"/>
          </a:p>
        </p:txBody>
      </p:sp>
      <p:sp>
        <p:nvSpPr>
          <p:cNvPr id="99332" name="Rectangle 4"/>
          <p:cNvSpPr>
            <a:spLocks noGrp="1" noChangeArrowheads="1"/>
          </p:cNvSpPr>
          <p:nvPr>
            <p:ph type="ftr" sz="quarter" idx="2"/>
          </p:nvPr>
        </p:nvSpPr>
        <p:spPr bwMode="auto">
          <a:xfrm>
            <a:off x="0" y="9429751"/>
            <a:ext cx="2946400" cy="496888"/>
          </a:xfrm>
          <a:prstGeom prst="rect">
            <a:avLst/>
          </a:prstGeom>
          <a:noFill/>
          <a:ln w="9525">
            <a:noFill/>
            <a:miter lim="800000"/>
            <a:headEnd/>
            <a:tailEnd/>
          </a:ln>
          <a:effectLst/>
        </p:spPr>
        <p:txBody>
          <a:bodyPr vert="horz" wrap="square" lIns="91430" tIns="45715" rIns="91430" bIns="45715" numCol="1" anchor="b" anchorCtr="0" compatLnSpc="1">
            <a:prstTxWarp prst="textNoShape">
              <a:avLst/>
            </a:prstTxWarp>
          </a:bodyPr>
          <a:lstStyle>
            <a:lvl1pPr eaLnBrk="0" hangingPunct="0">
              <a:defRPr sz="1200" b="0">
                <a:latin typeface="Arial" charset="0"/>
              </a:defRPr>
            </a:lvl1pPr>
          </a:lstStyle>
          <a:p>
            <a:pPr>
              <a:defRPr/>
            </a:pPr>
            <a:endParaRPr lang="pt-BR"/>
          </a:p>
        </p:txBody>
      </p:sp>
      <p:sp>
        <p:nvSpPr>
          <p:cNvPr id="99333" name="Rectangle 5"/>
          <p:cNvSpPr>
            <a:spLocks noGrp="1" noChangeArrowheads="1"/>
          </p:cNvSpPr>
          <p:nvPr>
            <p:ph type="sldNum" sz="quarter" idx="3"/>
          </p:nvPr>
        </p:nvSpPr>
        <p:spPr bwMode="auto">
          <a:xfrm>
            <a:off x="3849689" y="9429751"/>
            <a:ext cx="2946400" cy="496888"/>
          </a:xfrm>
          <a:prstGeom prst="rect">
            <a:avLst/>
          </a:prstGeom>
          <a:noFill/>
          <a:ln w="9525">
            <a:noFill/>
            <a:miter lim="800000"/>
            <a:headEnd/>
            <a:tailEnd/>
          </a:ln>
          <a:effectLst/>
        </p:spPr>
        <p:txBody>
          <a:bodyPr vert="horz" wrap="square" lIns="91430" tIns="45715" rIns="91430" bIns="45715" numCol="1" anchor="b" anchorCtr="0" compatLnSpc="1">
            <a:prstTxWarp prst="textNoShape">
              <a:avLst/>
            </a:prstTxWarp>
          </a:bodyPr>
          <a:lstStyle>
            <a:lvl1pPr algn="r" eaLnBrk="0" hangingPunct="0">
              <a:defRPr sz="1200" b="0">
                <a:latin typeface="Arial" charset="0"/>
              </a:defRPr>
            </a:lvl1pPr>
          </a:lstStyle>
          <a:p>
            <a:pPr>
              <a:defRPr/>
            </a:pPr>
            <a:fld id="{CE55FD7C-535F-4A56-8A13-07265CD1BA1B}" type="slidenum">
              <a:rPr lang="pt-BR"/>
              <a:pPr>
                <a:defRPr/>
              </a:pPr>
              <a:t>‹nº›</a:t>
            </a:fld>
            <a:endParaRPr lang="pt-BR"/>
          </a:p>
        </p:txBody>
      </p:sp>
    </p:spTree>
    <p:extLst>
      <p:ext uri="{BB962C8B-B14F-4D97-AF65-F5344CB8AC3E}">
        <p14:creationId xmlns:p14="http://schemas.microsoft.com/office/powerpoint/2010/main" val="12715982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1"/>
            <a:ext cx="2946400" cy="496888"/>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lvl1pPr eaLnBrk="0" hangingPunct="0">
              <a:defRPr sz="1200" b="0">
                <a:latin typeface="Arial" charset="0"/>
              </a:defRPr>
            </a:lvl1pPr>
          </a:lstStyle>
          <a:p>
            <a:pPr>
              <a:defRPr/>
            </a:pPr>
            <a:endParaRPr lang="pt-BR"/>
          </a:p>
        </p:txBody>
      </p:sp>
      <p:sp>
        <p:nvSpPr>
          <p:cNvPr id="51203" name="Rectangle 3"/>
          <p:cNvSpPr>
            <a:spLocks noGrp="1" noChangeArrowheads="1"/>
          </p:cNvSpPr>
          <p:nvPr>
            <p:ph type="dt" idx="1"/>
          </p:nvPr>
        </p:nvSpPr>
        <p:spPr bwMode="auto">
          <a:xfrm>
            <a:off x="3849689" y="1"/>
            <a:ext cx="2946400" cy="496888"/>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lvl1pPr algn="r" eaLnBrk="0" hangingPunct="0">
              <a:defRPr sz="1200" b="0">
                <a:latin typeface="Arial" charset="0"/>
              </a:defRPr>
            </a:lvl1pPr>
          </a:lstStyle>
          <a:p>
            <a:pPr>
              <a:defRPr/>
            </a:pPr>
            <a:fld id="{1DCE06DF-01B1-4BED-940C-9402E62E6C26}" type="datetimeFigureOut">
              <a:rPr lang="pt-BR"/>
              <a:pPr>
                <a:defRPr/>
              </a:pPr>
              <a:t>09/06/2021</a:t>
            </a:fld>
            <a:endParaRPr lang="pt-BR"/>
          </a:p>
        </p:txBody>
      </p:sp>
      <p:sp>
        <p:nvSpPr>
          <p:cNvPr id="18436"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5" name="Rectangle 5"/>
          <p:cNvSpPr>
            <a:spLocks noGrp="1" noChangeArrowheads="1"/>
          </p:cNvSpPr>
          <p:nvPr>
            <p:ph type="body" sz="quarter" idx="3"/>
          </p:nvPr>
        </p:nvSpPr>
        <p:spPr bwMode="auto">
          <a:xfrm>
            <a:off x="679450" y="4716464"/>
            <a:ext cx="5438775" cy="4467225"/>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51206" name="Rectangle 6"/>
          <p:cNvSpPr>
            <a:spLocks noGrp="1" noChangeArrowheads="1"/>
          </p:cNvSpPr>
          <p:nvPr>
            <p:ph type="ftr" sz="quarter" idx="4"/>
          </p:nvPr>
        </p:nvSpPr>
        <p:spPr bwMode="auto">
          <a:xfrm>
            <a:off x="0" y="9429751"/>
            <a:ext cx="2946400" cy="496888"/>
          </a:xfrm>
          <a:prstGeom prst="rect">
            <a:avLst/>
          </a:prstGeom>
          <a:noFill/>
          <a:ln w="9525">
            <a:noFill/>
            <a:miter lim="800000"/>
            <a:headEnd/>
            <a:tailEnd/>
          </a:ln>
          <a:effectLst/>
        </p:spPr>
        <p:txBody>
          <a:bodyPr vert="horz" wrap="square" lIns="91430" tIns="45715" rIns="91430" bIns="45715" numCol="1" anchor="b" anchorCtr="0" compatLnSpc="1">
            <a:prstTxWarp prst="textNoShape">
              <a:avLst/>
            </a:prstTxWarp>
          </a:bodyPr>
          <a:lstStyle>
            <a:lvl1pPr eaLnBrk="0" hangingPunct="0">
              <a:defRPr sz="1200" b="0">
                <a:latin typeface="Arial" charset="0"/>
              </a:defRPr>
            </a:lvl1pPr>
          </a:lstStyle>
          <a:p>
            <a:pPr>
              <a:defRPr/>
            </a:pPr>
            <a:endParaRPr lang="pt-BR"/>
          </a:p>
        </p:txBody>
      </p:sp>
      <p:sp>
        <p:nvSpPr>
          <p:cNvPr id="51207" name="Rectangle 7"/>
          <p:cNvSpPr>
            <a:spLocks noGrp="1" noChangeArrowheads="1"/>
          </p:cNvSpPr>
          <p:nvPr>
            <p:ph type="sldNum" sz="quarter" idx="5"/>
          </p:nvPr>
        </p:nvSpPr>
        <p:spPr bwMode="auto">
          <a:xfrm>
            <a:off x="3849689" y="9429751"/>
            <a:ext cx="2946400" cy="496888"/>
          </a:xfrm>
          <a:prstGeom prst="rect">
            <a:avLst/>
          </a:prstGeom>
          <a:noFill/>
          <a:ln w="9525">
            <a:noFill/>
            <a:miter lim="800000"/>
            <a:headEnd/>
            <a:tailEnd/>
          </a:ln>
          <a:effectLst/>
        </p:spPr>
        <p:txBody>
          <a:bodyPr vert="horz" wrap="square" lIns="91430" tIns="45715" rIns="91430" bIns="45715" numCol="1" anchor="b" anchorCtr="0" compatLnSpc="1">
            <a:prstTxWarp prst="textNoShape">
              <a:avLst/>
            </a:prstTxWarp>
          </a:bodyPr>
          <a:lstStyle>
            <a:lvl1pPr algn="r" eaLnBrk="0" hangingPunct="0">
              <a:defRPr sz="1200" b="0">
                <a:latin typeface="Arial" charset="0"/>
              </a:defRPr>
            </a:lvl1pPr>
          </a:lstStyle>
          <a:p>
            <a:pPr>
              <a:defRPr/>
            </a:pPr>
            <a:fld id="{39BCE5E4-BFD6-42E6-A294-8B5BF482C2EE}" type="slidenum">
              <a:rPr lang="pt-BR"/>
              <a:pPr>
                <a:defRPr/>
              </a:pPr>
              <a:t>‹nº›</a:t>
            </a:fld>
            <a:endParaRPr lang="pt-BR"/>
          </a:p>
        </p:txBody>
      </p:sp>
    </p:spTree>
    <p:extLst>
      <p:ext uri="{BB962C8B-B14F-4D97-AF65-F5344CB8AC3E}">
        <p14:creationId xmlns:p14="http://schemas.microsoft.com/office/powerpoint/2010/main" val="21467410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a:defRPr/>
            </a:pPr>
            <a:fld id="{39BCE5E4-BFD6-42E6-A294-8B5BF482C2EE}" type="slidenum">
              <a:rPr lang="pt-BR" smtClean="0"/>
              <a:pPr>
                <a:defRPr/>
              </a:pPr>
              <a:t>5</a:t>
            </a:fld>
            <a:endParaRPr lang="pt-BR"/>
          </a:p>
        </p:txBody>
      </p:sp>
    </p:spTree>
    <p:extLst>
      <p:ext uri="{BB962C8B-B14F-4D97-AF65-F5344CB8AC3E}">
        <p14:creationId xmlns:p14="http://schemas.microsoft.com/office/powerpoint/2010/main" val="2695872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dirty="0"/>
          </a:p>
        </p:txBody>
      </p:sp>
      <p:sp>
        <p:nvSpPr>
          <p:cNvPr id="5632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B3C2F62-AF8B-4BD1-9441-C6ADE5578BEA}" type="slidenum">
              <a:rPr lang="pt-BR" altLang="pt-BR" smtClean="0">
                <a:latin typeface="Arial" panose="020B0604020202020204" pitchFamily="34" charset="0"/>
              </a:rPr>
              <a:pPr>
                <a:spcBef>
                  <a:spcPct val="0"/>
                </a:spcBef>
              </a:pPr>
              <a:t>70</a:t>
            </a:fld>
            <a:endParaRPr lang="pt-BR" altLang="pt-BR">
              <a:latin typeface="Arial" panose="020B0604020202020204" pitchFamily="34" charset="0"/>
            </a:endParaRPr>
          </a:p>
        </p:txBody>
      </p:sp>
    </p:spTree>
    <p:extLst>
      <p:ext uri="{BB962C8B-B14F-4D97-AF65-F5344CB8AC3E}">
        <p14:creationId xmlns:p14="http://schemas.microsoft.com/office/powerpoint/2010/main" val="720408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p:txBody>
          <a:bodyPr/>
          <a:lstStyle>
            <a:lvl1pPr>
              <a:defRPr/>
            </a:lvl1pPr>
          </a:lstStyle>
          <a:p>
            <a:pPr>
              <a:defRPr/>
            </a:pPr>
            <a:fld id="{E87BE2FD-5984-425C-9433-E19AC76946B2}" type="datetimeFigureOut">
              <a:rPr lang="en-US"/>
              <a:pPr>
                <a:defRPr/>
              </a:pPr>
              <a:t>6/9/2021</a:t>
            </a:fld>
            <a:endParaRPr lang="en-US" dirty="0">
              <a:solidFill>
                <a:srgbClr val="FFFFFF"/>
              </a:solidFill>
            </a:endParaRPr>
          </a:p>
        </p:txBody>
      </p:sp>
      <p:sp>
        <p:nvSpPr>
          <p:cNvPr id="5" name="Espaço Reservado para Rodapé 4"/>
          <p:cNvSpPr>
            <a:spLocks noGrp="1"/>
          </p:cNvSpPr>
          <p:nvPr>
            <p:ph type="ftr" sz="quarter" idx="11"/>
          </p:nvPr>
        </p:nvSpPr>
        <p:spPr/>
        <p:txBody>
          <a:bodyPr/>
          <a:lstStyle>
            <a:lvl1pPr algn="ctr">
              <a:defRPr sz="1200">
                <a:solidFill>
                  <a:schemeClr val="accent1">
                    <a:tint val="20000"/>
                  </a:schemeClr>
                </a:solidFill>
              </a:defRPr>
            </a:lvl1pPr>
          </a:lstStyle>
          <a:p>
            <a:pPr>
              <a:defRPr/>
            </a:pPr>
            <a:endParaRPr lang="en-US"/>
          </a:p>
        </p:txBody>
      </p:sp>
      <p:sp>
        <p:nvSpPr>
          <p:cNvPr id="6" name="Espaço Reservado para Número de Slide 5"/>
          <p:cNvSpPr>
            <a:spLocks noGrp="1"/>
          </p:cNvSpPr>
          <p:nvPr>
            <p:ph type="sldNum" sz="quarter" idx="12"/>
          </p:nvPr>
        </p:nvSpPr>
        <p:spPr/>
        <p:txBody>
          <a:bodyPr/>
          <a:lstStyle>
            <a:lvl1pPr>
              <a:defRPr/>
            </a:lvl1pPr>
          </a:lstStyle>
          <a:p>
            <a:pPr>
              <a:defRPr/>
            </a:pPr>
            <a:fld id="{6964F445-C743-4C2D-AC8D-15AC6BFFD0EC}" type="slidenum">
              <a:rPr lang="en-US"/>
              <a:pPr>
                <a:defRPr/>
              </a:pPr>
              <a:t>‹nº›</a:t>
            </a:fld>
            <a:endParaRPr lang="en-US" dirty="0">
              <a:solidFill>
                <a:srgbClr val="FFFFFF"/>
              </a:solidFill>
            </a:endParaRPr>
          </a:p>
        </p:txBody>
      </p:sp>
    </p:spTree>
    <p:extLst>
      <p:ext uri="{BB962C8B-B14F-4D97-AF65-F5344CB8AC3E}">
        <p14:creationId xmlns:p14="http://schemas.microsoft.com/office/powerpoint/2010/main" val="3336173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lvl1pPr>
              <a:defRPr/>
            </a:lvl1pPr>
          </a:lstStyle>
          <a:p>
            <a:pPr>
              <a:defRPr/>
            </a:pPr>
            <a:fld id="{5668D6F1-12F4-4EA3-A290-CB0487A22B6A}" type="datetimeFigureOut">
              <a:rPr lang="en-US"/>
              <a:pPr>
                <a:defRPr/>
              </a:pPr>
              <a:t>6/9/2021</a:t>
            </a:fld>
            <a:endParaRPr lang="en-US"/>
          </a:p>
        </p:txBody>
      </p:sp>
      <p:sp>
        <p:nvSpPr>
          <p:cNvPr id="5" name="Espaço Reservado para Rodapé 4"/>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6" name="Espaço Reservado para Número de Slide 5"/>
          <p:cNvSpPr>
            <a:spLocks noGrp="1"/>
          </p:cNvSpPr>
          <p:nvPr>
            <p:ph type="sldNum" sz="quarter" idx="12"/>
          </p:nvPr>
        </p:nvSpPr>
        <p:spPr/>
        <p:txBody>
          <a:bodyPr/>
          <a:lstStyle>
            <a:lvl1pPr>
              <a:defRPr/>
            </a:lvl1pPr>
          </a:lstStyle>
          <a:p>
            <a:pPr>
              <a:defRPr/>
            </a:pPr>
            <a:fld id="{D1E23802-0EE0-4328-A01B-22A96134F3C0}" type="slidenum">
              <a:rPr lang="en-US"/>
              <a:pPr>
                <a:defRPr/>
              </a:pPr>
              <a:t>‹nº›</a:t>
            </a:fld>
            <a:endParaRPr lang="en-US"/>
          </a:p>
        </p:txBody>
      </p:sp>
    </p:spTree>
    <p:extLst>
      <p:ext uri="{BB962C8B-B14F-4D97-AF65-F5344CB8AC3E}">
        <p14:creationId xmlns:p14="http://schemas.microsoft.com/office/powerpoint/2010/main" val="3379128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lvl1pPr>
              <a:defRPr/>
            </a:lvl1pPr>
          </a:lstStyle>
          <a:p>
            <a:pPr>
              <a:defRPr/>
            </a:pPr>
            <a:fld id="{727DBCFA-F67E-4A30-AE41-9E84EA0DF64D}" type="datetimeFigureOut">
              <a:rPr lang="en-US"/>
              <a:pPr>
                <a:defRPr/>
              </a:pPr>
              <a:t>6/9/2021</a:t>
            </a:fld>
            <a:endParaRPr lang="en-US"/>
          </a:p>
        </p:txBody>
      </p:sp>
      <p:sp>
        <p:nvSpPr>
          <p:cNvPr id="5" name="Espaço Reservado para Rodapé 4"/>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6" name="Espaço Reservado para Número de Slide 5"/>
          <p:cNvSpPr>
            <a:spLocks noGrp="1"/>
          </p:cNvSpPr>
          <p:nvPr>
            <p:ph type="sldNum" sz="quarter" idx="12"/>
          </p:nvPr>
        </p:nvSpPr>
        <p:spPr/>
        <p:txBody>
          <a:bodyPr/>
          <a:lstStyle>
            <a:lvl1pPr>
              <a:defRPr/>
            </a:lvl1pPr>
          </a:lstStyle>
          <a:p>
            <a:pPr>
              <a:defRPr/>
            </a:pPr>
            <a:fld id="{F9397EC8-82AF-4170-A79B-724AD14A6F7F}" type="slidenum">
              <a:rPr lang="en-US"/>
              <a:pPr>
                <a:defRPr/>
              </a:pPr>
              <a:t>‹nº›</a:t>
            </a:fld>
            <a:endParaRPr lang="en-US"/>
          </a:p>
        </p:txBody>
      </p:sp>
    </p:spTree>
    <p:extLst>
      <p:ext uri="{BB962C8B-B14F-4D97-AF65-F5344CB8AC3E}">
        <p14:creationId xmlns:p14="http://schemas.microsoft.com/office/powerpoint/2010/main" val="2802454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lvl1pPr>
              <a:defRPr/>
            </a:lvl1pPr>
          </a:lstStyle>
          <a:p>
            <a:pPr>
              <a:defRPr/>
            </a:pPr>
            <a:fld id="{678E82D8-3D17-4287-8A44-2E5225BECAC4}" type="datetimeFigureOut">
              <a:rPr lang="en-US"/>
              <a:pPr>
                <a:defRPr/>
              </a:pPr>
              <a:t>6/9/2021</a:t>
            </a:fld>
            <a:endParaRPr lang="en-US"/>
          </a:p>
        </p:txBody>
      </p:sp>
      <p:sp>
        <p:nvSpPr>
          <p:cNvPr id="5" name="Espaço Reservado para Rodapé 4"/>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6" name="Espaço Reservado para Número de Slide 5"/>
          <p:cNvSpPr>
            <a:spLocks noGrp="1"/>
          </p:cNvSpPr>
          <p:nvPr>
            <p:ph type="sldNum" sz="quarter" idx="12"/>
          </p:nvPr>
        </p:nvSpPr>
        <p:spPr/>
        <p:txBody>
          <a:bodyPr/>
          <a:lstStyle>
            <a:lvl1pPr>
              <a:defRPr/>
            </a:lvl1pPr>
          </a:lstStyle>
          <a:p>
            <a:pPr>
              <a:defRPr/>
            </a:pPr>
            <a:fld id="{55EA4D27-2C67-4AFE-85B6-5CE9CD309824}" type="slidenum">
              <a:rPr lang="en-US"/>
              <a:pPr>
                <a:defRPr/>
              </a:pPr>
              <a:t>‹nº›</a:t>
            </a:fld>
            <a:endParaRPr lang="en-US"/>
          </a:p>
        </p:txBody>
      </p:sp>
    </p:spTree>
    <p:extLst>
      <p:ext uri="{BB962C8B-B14F-4D97-AF65-F5344CB8AC3E}">
        <p14:creationId xmlns:p14="http://schemas.microsoft.com/office/powerpoint/2010/main" val="2660675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do texto mestre</a:t>
            </a:r>
          </a:p>
        </p:txBody>
      </p:sp>
      <p:sp>
        <p:nvSpPr>
          <p:cNvPr id="4" name="Espaço Reservado para Data 3"/>
          <p:cNvSpPr>
            <a:spLocks noGrp="1"/>
          </p:cNvSpPr>
          <p:nvPr>
            <p:ph type="dt" sz="half" idx="10"/>
          </p:nvPr>
        </p:nvSpPr>
        <p:spPr/>
        <p:txBody>
          <a:bodyPr/>
          <a:lstStyle>
            <a:lvl1pPr>
              <a:defRPr/>
            </a:lvl1pPr>
          </a:lstStyle>
          <a:p>
            <a:pPr>
              <a:defRPr/>
            </a:pPr>
            <a:fld id="{F83F36AA-4A3B-483E-A22F-6FFF4FC048F6}" type="datetimeFigureOut">
              <a:rPr lang="en-US"/>
              <a:pPr>
                <a:defRPr/>
              </a:pPr>
              <a:t>6/9/2021</a:t>
            </a:fld>
            <a:endParaRPr lang="en-US"/>
          </a:p>
        </p:txBody>
      </p:sp>
      <p:sp>
        <p:nvSpPr>
          <p:cNvPr id="5" name="Espaço Reservado para Rodapé 4"/>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6" name="Espaço Reservado para Número de Slide 5"/>
          <p:cNvSpPr>
            <a:spLocks noGrp="1"/>
          </p:cNvSpPr>
          <p:nvPr>
            <p:ph type="sldNum" sz="quarter" idx="12"/>
          </p:nvPr>
        </p:nvSpPr>
        <p:spPr/>
        <p:txBody>
          <a:bodyPr/>
          <a:lstStyle>
            <a:lvl1pPr>
              <a:defRPr/>
            </a:lvl1pPr>
          </a:lstStyle>
          <a:p>
            <a:pPr>
              <a:defRPr/>
            </a:pPr>
            <a:fld id="{5C3C3E65-542B-494A-B6E1-2588A091639F}" type="slidenum">
              <a:rPr lang="en-US"/>
              <a:pPr>
                <a:defRPr/>
              </a:pPr>
              <a:t>‹nº›</a:t>
            </a:fld>
            <a:endParaRPr lang="en-US"/>
          </a:p>
        </p:txBody>
      </p:sp>
    </p:spTree>
    <p:extLst>
      <p:ext uri="{BB962C8B-B14F-4D97-AF65-F5344CB8AC3E}">
        <p14:creationId xmlns:p14="http://schemas.microsoft.com/office/powerpoint/2010/main" val="2561133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lvl1pPr>
              <a:defRPr/>
            </a:lvl1pPr>
          </a:lstStyle>
          <a:p>
            <a:pPr>
              <a:defRPr/>
            </a:pPr>
            <a:fld id="{0643DBA8-570A-4990-A68C-A2A227069A6F}" type="datetimeFigureOut">
              <a:rPr lang="en-US"/>
              <a:pPr>
                <a:defRPr/>
              </a:pPr>
              <a:t>6/9/2021</a:t>
            </a:fld>
            <a:endParaRPr lang="en-US"/>
          </a:p>
        </p:txBody>
      </p:sp>
      <p:sp>
        <p:nvSpPr>
          <p:cNvPr id="6" name="Espaço Reservado para Rodapé 5"/>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7" name="Espaço Reservado para Número de Slide 6"/>
          <p:cNvSpPr>
            <a:spLocks noGrp="1"/>
          </p:cNvSpPr>
          <p:nvPr>
            <p:ph type="sldNum" sz="quarter" idx="12"/>
          </p:nvPr>
        </p:nvSpPr>
        <p:spPr/>
        <p:txBody>
          <a:bodyPr/>
          <a:lstStyle>
            <a:lvl1pPr>
              <a:defRPr/>
            </a:lvl1pPr>
          </a:lstStyle>
          <a:p>
            <a:pPr>
              <a:defRPr/>
            </a:pPr>
            <a:fld id="{49E02C49-B825-4788-AADD-6D6A1940F574}" type="slidenum">
              <a:rPr lang="en-US"/>
              <a:pPr>
                <a:defRPr/>
              </a:pPr>
              <a:t>‹nº›</a:t>
            </a:fld>
            <a:endParaRPr lang="en-US"/>
          </a:p>
        </p:txBody>
      </p:sp>
    </p:spTree>
    <p:extLst>
      <p:ext uri="{BB962C8B-B14F-4D97-AF65-F5344CB8AC3E}">
        <p14:creationId xmlns:p14="http://schemas.microsoft.com/office/powerpoint/2010/main" val="3588461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lvl1pPr>
              <a:defRPr/>
            </a:lvl1pPr>
          </a:lstStyle>
          <a:p>
            <a:pPr>
              <a:defRPr/>
            </a:pPr>
            <a:fld id="{7624B8B8-A009-40E3-87BC-EAEDB603A6A1}" type="datetimeFigureOut">
              <a:rPr lang="en-US"/>
              <a:pPr>
                <a:defRPr/>
              </a:pPr>
              <a:t>6/9/2021</a:t>
            </a:fld>
            <a:endParaRPr lang="en-US"/>
          </a:p>
        </p:txBody>
      </p:sp>
      <p:sp>
        <p:nvSpPr>
          <p:cNvPr id="8" name="Espaço Reservado para Rodapé 7"/>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9" name="Espaço Reservado para Número de Slide 8"/>
          <p:cNvSpPr>
            <a:spLocks noGrp="1"/>
          </p:cNvSpPr>
          <p:nvPr>
            <p:ph type="sldNum" sz="quarter" idx="12"/>
          </p:nvPr>
        </p:nvSpPr>
        <p:spPr/>
        <p:txBody>
          <a:bodyPr/>
          <a:lstStyle>
            <a:lvl1pPr>
              <a:defRPr/>
            </a:lvl1pPr>
          </a:lstStyle>
          <a:p>
            <a:pPr>
              <a:defRPr/>
            </a:pPr>
            <a:fld id="{ECE8E860-339E-42F7-8EA4-60FC61FC129A}" type="slidenum">
              <a:rPr lang="en-US"/>
              <a:pPr>
                <a:defRPr/>
              </a:pPr>
              <a:t>‹nº›</a:t>
            </a:fld>
            <a:endParaRPr lang="en-US"/>
          </a:p>
        </p:txBody>
      </p:sp>
    </p:spTree>
    <p:extLst>
      <p:ext uri="{BB962C8B-B14F-4D97-AF65-F5344CB8AC3E}">
        <p14:creationId xmlns:p14="http://schemas.microsoft.com/office/powerpoint/2010/main" val="3239141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Data 2"/>
          <p:cNvSpPr>
            <a:spLocks noGrp="1"/>
          </p:cNvSpPr>
          <p:nvPr>
            <p:ph type="dt" sz="half" idx="10"/>
          </p:nvPr>
        </p:nvSpPr>
        <p:spPr/>
        <p:txBody>
          <a:bodyPr/>
          <a:lstStyle>
            <a:lvl1pPr>
              <a:defRPr/>
            </a:lvl1pPr>
          </a:lstStyle>
          <a:p>
            <a:pPr>
              <a:defRPr/>
            </a:pPr>
            <a:fld id="{F81A8938-763D-4A5A-9B35-5A5D139B5B5B}" type="datetimeFigureOut">
              <a:rPr lang="en-US"/>
              <a:pPr>
                <a:defRPr/>
              </a:pPr>
              <a:t>6/9/2021</a:t>
            </a:fld>
            <a:endParaRPr lang="en-US"/>
          </a:p>
        </p:txBody>
      </p:sp>
      <p:sp>
        <p:nvSpPr>
          <p:cNvPr id="4" name="Espaço Reservado para Rodapé 3"/>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5" name="Espaço Reservado para Número de Slide 4"/>
          <p:cNvSpPr>
            <a:spLocks noGrp="1"/>
          </p:cNvSpPr>
          <p:nvPr>
            <p:ph type="sldNum" sz="quarter" idx="12"/>
          </p:nvPr>
        </p:nvSpPr>
        <p:spPr/>
        <p:txBody>
          <a:bodyPr/>
          <a:lstStyle>
            <a:lvl1pPr>
              <a:defRPr/>
            </a:lvl1pPr>
          </a:lstStyle>
          <a:p>
            <a:pPr>
              <a:defRPr/>
            </a:pPr>
            <a:fld id="{3CCBC5F2-DA11-4ED5-A476-25CCDF0C1EA6}" type="slidenum">
              <a:rPr lang="en-US"/>
              <a:pPr>
                <a:defRPr/>
              </a:pPr>
              <a:t>‹nº›</a:t>
            </a:fld>
            <a:endParaRPr lang="en-US"/>
          </a:p>
        </p:txBody>
      </p:sp>
    </p:spTree>
    <p:extLst>
      <p:ext uri="{BB962C8B-B14F-4D97-AF65-F5344CB8AC3E}">
        <p14:creationId xmlns:p14="http://schemas.microsoft.com/office/powerpoint/2010/main" val="3436893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tângulo 1"/>
          <p:cNvSpPr/>
          <p:nvPr userDrawn="1"/>
        </p:nvSpPr>
        <p:spPr>
          <a:xfrm>
            <a:off x="0" y="142875"/>
            <a:ext cx="642938" cy="107156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3" name="Retângulo 2"/>
          <p:cNvSpPr/>
          <p:nvPr userDrawn="1"/>
        </p:nvSpPr>
        <p:spPr>
          <a:xfrm>
            <a:off x="0" y="0"/>
            <a:ext cx="642938" cy="10096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pic>
        <p:nvPicPr>
          <p:cNvPr id="4" name="Imagem 8" descr="Onda2.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5213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onector reto 4"/>
          <p:cNvCxnSpPr/>
          <p:nvPr userDrawn="1"/>
        </p:nvCxnSpPr>
        <p:spPr>
          <a:xfrm>
            <a:off x="857250" y="1208088"/>
            <a:ext cx="8286750" cy="635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301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Espaço Reservado para Data 4"/>
          <p:cNvSpPr>
            <a:spLocks noGrp="1"/>
          </p:cNvSpPr>
          <p:nvPr>
            <p:ph type="dt" sz="half" idx="10"/>
          </p:nvPr>
        </p:nvSpPr>
        <p:spPr/>
        <p:txBody>
          <a:bodyPr/>
          <a:lstStyle>
            <a:lvl1pPr>
              <a:defRPr/>
            </a:lvl1pPr>
          </a:lstStyle>
          <a:p>
            <a:pPr>
              <a:defRPr/>
            </a:pPr>
            <a:fld id="{89464D79-67AA-4F01-B88E-D294BB310B88}" type="datetimeFigureOut">
              <a:rPr lang="en-US"/>
              <a:pPr>
                <a:defRPr/>
              </a:pPr>
              <a:t>6/9/2021</a:t>
            </a:fld>
            <a:endParaRPr lang="en-US"/>
          </a:p>
        </p:txBody>
      </p:sp>
      <p:sp>
        <p:nvSpPr>
          <p:cNvPr id="6" name="Espaço Reservado para Rodapé 5"/>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7" name="Espaço Reservado para Número de Slide 6"/>
          <p:cNvSpPr>
            <a:spLocks noGrp="1"/>
          </p:cNvSpPr>
          <p:nvPr>
            <p:ph type="sldNum" sz="quarter" idx="12"/>
          </p:nvPr>
        </p:nvSpPr>
        <p:spPr/>
        <p:txBody>
          <a:bodyPr/>
          <a:lstStyle>
            <a:lvl1pPr>
              <a:defRPr/>
            </a:lvl1pPr>
          </a:lstStyle>
          <a:p>
            <a:pPr>
              <a:defRPr/>
            </a:pPr>
            <a:fld id="{D459CC33-2027-455C-A59D-20975FC5B69C}" type="slidenum">
              <a:rPr lang="en-US"/>
              <a:pPr>
                <a:defRPr/>
              </a:pPr>
              <a:t>‹nº›</a:t>
            </a:fld>
            <a:endParaRPr lang="en-US"/>
          </a:p>
        </p:txBody>
      </p:sp>
    </p:spTree>
    <p:extLst>
      <p:ext uri="{BB962C8B-B14F-4D97-AF65-F5344CB8AC3E}">
        <p14:creationId xmlns:p14="http://schemas.microsoft.com/office/powerpoint/2010/main" val="204044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Espaço Reservado para Data 4"/>
          <p:cNvSpPr>
            <a:spLocks noGrp="1"/>
          </p:cNvSpPr>
          <p:nvPr>
            <p:ph type="dt" sz="half" idx="10"/>
          </p:nvPr>
        </p:nvSpPr>
        <p:spPr/>
        <p:txBody>
          <a:bodyPr/>
          <a:lstStyle>
            <a:lvl1pPr>
              <a:defRPr/>
            </a:lvl1pPr>
          </a:lstStyle>
          <a:p>
            <a:pPr>
              <a:defRPr/>
            </a:pPr>
            <a:fld id="{F0A0D3DC-E846-46AA-B717-A001D662F9B9}" type="datetimeFigureOut">
              <a:rPr lang="en-US"/>
              <a:pPr>
                <a:defRPr/>
              </a:pPr>
              <a:t>6/9/2021</a:t>
            </a:fld>
            <a:endParaRPr lang="en-US">
              <a:solidFill>
                <a:schemeClr val="tx1"/>
              </a:solidFill>
            </a:endParaRPr>
          </a:p>
        </p:txBody>
      </p:sp>
      <p:sp>
        <p:nvSpPr>
          <p:cNvPr id="6" name="Espaço Reservado para Rodapé 5"/>
          <p:cNvSpPr>
            <a:spLocks noGrp="1"/>
          </p:cNvSpPr>
          <p:nvPr>
            <p:ph type="ftr" sz="quarter" idx="11"/>
          </p:nvPr>
        </p:nvSpPr>
        <p:spPr/>
        <p:txBody>
          <a:bodyPr/>
          <a:lstStyle>
            <a:lvl1pPr algn="ctr">
              <a:defRPr sz="1200"/>
            </a:lvl1pPr>
          </a:lstStyle>
          <a:p>
            <a:pPr>
              <a:defRPr/>
            </a:pPr>
            <a:endParaRPr lang="en-US"/>
          </a:p>
        </p:txBody>
      </p:sp>
      <p:sp>
        <p:nvSpPr>
          <p:cNvPr id="7" name="Espaço Reservado para Número de Slide 6"/>
          <p:cNvSpPr>
            <a:spLocks noGrp="1"/>
          </p:cNvSpPr>
          <p:nvPr>
            <p:ph type="sldNum" sz="quarter" idx="12"/>
          </p:nvPr>
        </p:nvSpPr>
        <p:spPr/>
        <p:txBody>
          <a:bodyPr/>
          <a:lstStyle>
            <a:lvl1pPr>
              <a:defRPr/>
            </a:lvl1pPr>
          </a:lstStyle>
          <a:p>
            <a:pPr>
              <a:defRPr/>
            </a:pPr>
            <a:fld id="{042CB0AD-B774-4679-B8C8-14DBB3D0A6F0}" type="slidenum">
              <a:rPr lang="en-US"/>
              <a:pPr>
                <a:defRPr/>
              </a:pPr>
              <a:t>‹nº›</a:t>
            </a:fld>
            <a:endParaRPr lang="en-US">
              <a:solidFill>
                <a:schemeClr val="tx1"/>
              </a:solidFill>
            </a:endParaRPr>
          </a:p>
        </p:txBody>
      </p:sp>
    </p:spTree>
    <p:extLst>
      <p:ext uri="{BB962C8B-B14F-4D97-AF65-F5344CB8AC3E}">
        <p14:creationId xmlns:p14="http://schemas.microsoft.com/office/powerpoint/2010/main" val="2960832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ço Reservado para Título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t>Clique para editar o estilo do título mestre</a:t>
            </a:r>
          </a:p>
        </p:txBody>
      </p:sp>
      <p:sp>
        <p:nvSpPr>
          <p:cNvPr id="1027" name="Espaço Reservado para Texto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defRPr>
            </a:lvl1pPr>
          </a:lstStyle>
          <a:p>
            <a:pPr>
              <a:defRPr/>
            </a:pPr>
            <a:fld id="{D7191B28-7AFE-481D-BA59-9B2FF6512617}" type="datetimeFigureOut">
              <a:rPr lang="en-US"/>
              <a:pPr>
                <a:defRPr/>
              </a:pPr>
              <a:t>6/9/2021</a:t>
            </a:fld>
            <a:endParaRPr lang="en-US" sz="1000" dirty="0">
              <a:solidFill>
                <a:schemeClr val="tx1"/>
              </a:solidFill>
            </a:endParaRP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r">
              <a:defRPr sz="1000">
                <a:solidFill>
                  <a:schemeClr val="tx1"/>
                </a:solidFill>
                <a:latin typeface="Arial" charset="0"/>
              </a:defRPr>
            </a:lvl1pPr>
          </a:lstStyle>
          <a:p>
            <a:pPr>
              <a:defRPr/>
            </a:pPr>
            <a:endParaRPr lang="en-US"/>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charset="0"/>
              </a:defRPr>
            </a:lvl1pPr>
          </a:lstStyle>
          <a:p>
            <a:pPr>
              <a:defRPr/>
            </a:pPr>
            <a:fld id="{0F9E0543-6AED-4882-B9B2-6C87CBD7F240}" type="slidenum">
              <a:rPr lang="en-US"/>
              <a:pPr>
                <a:defRPr/>
              </a:pPr>
              <a:t>‹nº›</a:t>
            </a:fld>
            <a:endParaRPr lang="en-US" sz="1000" b="0">
              <a:solidFill>
                <a:schemeClr val="tx1"/>
              </a:solidFill>
            </a:endParaRPr>
          </a:p>
        </p:txBody>
      </p:sp>
    </p:spTree>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jpe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emf"/><Relationship Id="rId1" Type="http://schemas.openxmlformats.org/officeDocument/2006/relationships/slideLayout" Target="../slideLayouts/slideLayout7.xml"/><Relationship Id="rId5" Type="http://schemas.openxmlformats.org/officeDocument/2006/relationships/image" Target="../media/image50.jpeg"/><Relationship Id="rId4" Type="http://schemas.openxmlformats.org/officeDocument/2006/relationships/image" Target="../media/image49.jpeg"/></Relationships>
</file>

<file path=ppt/slides/_rels/slide4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48980" y="0"/>
            <a:ext cx="9127279" cy="6858000"/>
          </a:xfrm>
          <a:prstGeom prst="rect">
            <a:avLst/>
          </a:prstGeom>
        </p:spPr>
      </p:pic>
      <p:sp>
        <p:nvSpPr>
          <p:cNvPr id="5" name="Título 1"/>
          <p:cNvSpPr txBox="1">
            <a:spLocks/>
          </p:cNvSpPr>
          <p:nvPr/>
        </p:nvSpPr>
        <p:spPr bwMode="auto">
          <a:xfrm>
            <a:off x="971600" y="2988530"/>
            <a:ext cx="7561261" cy="324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pt-BR" sz="4000" b="0"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Dissolução</a:t>
            </a:r>
            <a:endParaRPr lang="pt-BR" sz="12000" b="0"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Título 1"/>
          <p:cNvSpPr txBox="1">
            <a:spLocks/>
          </p:cNvSpPr>
          <p:nvPr/>
        </p:nvSpPr>
        <p:spPr>
          <a:xfrm>
            <a:off x="5373677" y="2996952"/>
            <a:ext cx="3770323" cy="1615949"/>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pt-BR" sz="2900" b="0" dirty="0">
                <a:latin typeface="Times New Roman" panose="02020603050405020304" pitchFamily="18" charset="0"/>
                <a:cs typeface="Times New Roman" panose="02020603050405020304" pitchFamily="18" charset="0"/>
              </a:rPr>
              <a:t>Elaborado por</a:t>
            </a:r>
          </a:p>
          <a:p>
            <a:pPr>
              <a:lnSpc>
                <a:spcPct val="120000"/>
              </a:lnSpc>
            </a:pPr>
            <a:r>
              <a:rPr lang="pt-BR" sz="2900" b="0" dirty="0">
                <a:latin typeface="Times New Roman" panose="02020603050405020304" pitchFamily="18" charset="0"/>
                <a:cs typeface="Times New Roman" panose="02020603050405020304" pitchFamily="18" charset="0"/>
              </a:rPr>
              <a:t>Rafael Saldanha Lopes</a:t>
            </a:r>
          </a:p>
          <a:p>
            <a:pPr>
              <a:lnSpc>
                <a:spcPct val="120000"/>
              </a:lnSpc>
            </a:pPr>
            <a:r>
              <a:rPr lang="pt-BR" sz="2900" b="0" dirty="0">
                <a:latin typeface="Times New Roman" panose="02020603050405020304" pitchFamily="18" charset="0"/>
                <a:cs typeface="Times New Roman" panose="02020603050405020304" pitchFamily="18" charset="0"/>
              </a:rPr>
              <a:t>2021</a:t>
            </a:r>
            <a:br>
              <a:rPr lang="pt-BR" sz="3400" dirty="0">
                <a:latin typeface="Times New Roman" panose="02020603050405020304" pitchFamily="18" charset="0"/>
                <a:cs typeface="Times New Roman" panose="02020603050405020304" pitchFamily="18" charset="0"/>
              </a:rPr>
            </a:br>
            <a:br>
              <a:rPr lang="pt-BR" sz="3400" dirty="0">
                <a:latin typeface="Times New Roman" panose="02020603050405020304" pitchFamily="18" charset="0"/>
                <a:cs typeface="Times New Roman" panose="02020603050405020304" pitchFamily="18" charset="0"/>
              </a:rPr>
            </a:br>
            <a:endParaRPr lang="pt-BR" sz="3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6106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mc:AlternateContent xmlns:mc="http://schemas.openxmlformats.org/markup-compatibility/2006" xmlns:a14="http://schemas.microsoft.com/office/drawing/2010/main">
        <mc:Choice Requires="a14">
          <p:sp>
            <p:nvSpPr>
              <p:cNvPr id="8" name="CaixaDeTexto 7"/>
              <p:cNvSpPr txBox="1"/>
              <p:nvPr/>
            </p:nvSpPr>
            <p:spPr>
              <a:xfrm>
                <a:off x="582986" y="1268760"/>
                <a:ext cx="7978028" cy="547650"/>
              </a:xfrm>
              <a:prstGeom prst="rect">
                <a:avLst/>
              </a:prstGeom>
              <a:noFill/>
            </p:spPr>
            <p:txBody>
              <a:bodyPr wrap="square" rtlCol="0">
                <a:spAutoFit/>
              </a:bodyPr>
              <a:lstStyle/>
              <a:p>
                <a:endParaRPr lang="pt-BR" baseline="30000" dirty="0"/>
              </a:p>
              <a:p>
                <a:pPr/>
                <a14:m>
                  <m:oMathPara xmlns:m="http://schemas.openxmlformats.org/officeDocument/2006/math">
                    <m:oMathParaPr>
                      <m:jc m:val="centerGroup"/>
                    </m:oMathParaPr>
                    <m:oMath xmlns:m="http://schemas.openxmlformats.org/officeDocument/2006/math">
                      <m:r>
                        <a:rPr lang="pt-BR" i="1" baseline="30000" dirty="0" smtClean="0">
                          <a:latin typeface="Cambria Math"/>
                        </a:rPr>
                        <m:t>    </m:t>
                      </m:r>
                      <m:r>
                        <a:rPr lang="pt-BR" i="1" dirty="0" smtClean="0">
                          <a:latin typeface="Cambria Math"/>
                        </a:rPr>
                        <m:t>      </m:t>
                      </m:r>
                      <m:r>
                        <a:rPr lang="pt-BR" i="1" baseline="30000" dirty="0" smtClean="0">
                          <a:latin typeface="Cambria Math"/>
                        </a:rPr>
                        <m:t> </m:t>
                      </m:r>
                    </m:oMath>
                  </m:oMathPara>
                </a14:m>
                <a:endParaRPr lang="pt-BR" baseline="30000" dirty="0"/>
              </a:p>
            </p:txBody>
          </p:sp>
        </mc:Choice>
        <mc:Fallback xmlns="">
          <p:sp>
            <p:nvSpPr>
              <p:cNvPr id="8" name="CaixaDeTexto 7"/>
              <p:cNvSpPr txBox="1">
                <a:spLocks noRot="1" noChangeAspect="1" noMove="1" noResize="1" noEditPoints="1" noAdjustHandles="1" noChangeArrowheads="1" noChangeShapeType="1" noTextEdit="1"/>
              </p:cNvSpPr>
              <p:nvPr/>
            </p:nvSpPr>
            <p:spPr>
              <a:xfrm>
                <a:off x="582986" y="1268760"/>
                <a:ext cx="7978028" cy="547650"/>
              </a:xfrm>
              <a:prstGeom prst="rect">
                <a:avLst/>
              </a:prstGeom>
              <a:blipFill rotWithShape="0">
                <a:blip r:embed="rId2"/>
                <a:stretch>
                  <a:fillRect/>
                </a:stretch>
              </a:blipFill>
            </p:spPr>
            <p:txBody>
              <a:bodyPr/>
              <a:lstStyle/>
              <a:p>
                <a:r>
                  <a:rPr lang="pt-BR">
                    <a:noFill/>
                  </a:rPr>
                  <a:t> </a:t>
                </a:r>
              </a:p>
            </p:txBody>
          </p:sp>
        </mc:Fallback>
      </mc:AlternateContent>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Equipamentos de Dissolução</a:t>
            </a:r>
          </a:p>
        </p:txBody>
      </p:sp>
      <p:pic>
        <p:nvPicPr>
          <p:cNvPr id="6" name="Picture 2" descr="http://www.steq.com.br/wp-content/uploads/2019/08/DT-720.jpg">
            <a:extLst>
              <a:ext uri="{FF2B5EF4-FFF2-40B4-BE49-F238E27FC236}">
                <a16:creationId xmlns:a16="http://schemas.microsoft.com/office/drawing/2014/main" id="{D3E3DDF1-61B4-4027-A17F-4F5CFA8B55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0" y="126876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167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Características do Equipamento</a:t>
            </a:r>
          </a:p>
        </p:txBody>
      </p:sp>
      <p:sp>
        <p:nvSpPr>
          <p:cNvPr id="3" name="Retângulo 2">
            <a:extLst>
              <a:ext uri="{FF2B5EF4-FFF2-40B4-BE49-F238E27FC236}">
                <a16:creationId xmlns:a16="http://schemas.microsoft.com/office/drawing/2014/main" id="{7E9069CB-9016-461F-A111-EBD87CF83D8B}"/>
              </a:ext>
            </a:extLst>
          </p:cNvPr>
          <p:cNvSpPr/>
          <p:nvPr/>
        </p:nvSpPr>
        <p:spPr>
          <a:xfrm>
            <a:off x="123875" y="1268760"/>
            <a:ext cx="8912621" cy="4524315"/>
          </a:xfrm>
          <a:prstGeom prst="rect">
            <a:avLst/>
          </a:prstGeom>
        </p:spPr>
        <p:txBody>
          <a:bodyPr wrap="square">
            <a:spAutoFit/>
          </a:bodyPr>
          <a:lstStyle/>
          <a:p>
            <a:r>
              <a:rPr lang="pt-PT" b="0" dirty="0">
                <a:latin typeface="Hind"/>
              </a:rPr>
              <a:t>Equipamento deve estar em conformidade com as atuais especificações das Farmacopéias.</a:t>
            </a:r>
          </a:p>
          <a:p>
            <a:endParaRPr lang="pt-PT" b="0" dirty="0">
              <a:latin typeface="Hind"/>
            </a:endParaRPr>
          </a:p>
          <a:p>
            <a:r>
              <a:rPr lang="pt-PT" b="0" dirty="0">
                <a:latin typeface="Hind"/>
              </a:rPr>
              <a:t>Funções de programação de Rotação, temperatura e tempo.</a:t>
            </a:r>
          </a:p>
          <a:p>
            <a:endParaRPr lang="pt-PT" b="0" dirty="0">
              <a:latin typeface="Hind"/>
            </a:endParaRPr>
          </a:p>
          <a:p>
            <a:r>
              <a:rPr lang="pt-PT" b="0" dirty="0">
                <a:latin typeface="Hind"/>
              </a:rPr>
              <a:t>Com configuração de 6 a 16 Cubas permindo estudos comparativos. Banho termostatizado em peça única e transparente.</a:t>
            </a:r>
          </a:p>
          <a:p>
            <a:endParaRPr lang="pt-PT" b="0" dirty="0">
              <a:latin typeface="Hind"/>
            </a:endParaRPr>
          </a:p>
          <a:p>
            <a:r>
              <a:rPr lang="pt-PT" b="0" dirty="0">
                <a:latin typeface="Hind"/>
              </a:rPr>
              <a:t>Bomba de circulação uniforme da água do banho, com alarme de baixo nível e indicação no visor para a segurança e controle preciso de temperatura.</a:t>
            </a:r>
          </a:p>
          <a:p>
            <a:endParaRPr lang="pt-PT" b="0" dirty="0">
              <a:latin typeface="Hind"/>
            </a:endParaRPr>
          </a:p>
          <a:p>
            <a:r>
              <a:rPr lang="pt-PT" b="0" dirty="0">
                <a:latin typeface="Hind"/>
              </a:rPr>
              <a:t>Mecânica do agitador em um eixo único com fácil transição entre aparelho Aparato I &amp; II.</a:t>
            </a:r>
          </a:p>
          <a:p>
            <a:endParaRPr lang="pt-PT" b="0" dirty="0">
              <a:latin typeface="Hind"/>
            </a:endParaRPr>
          </a:p>
          <a:p>
            <a:r>
              <a:rPr lang="pt-PT" b="0" dirty="0">
                <a:latin typeface="Hind"/>
              </a:rPr>
              <a:t>Pás, cestas e cubas marcados com números de série por laser para facilitar a rastreabilidade.</a:t>
            </a:r>
          </a:p>
          <a:p>
            <a:endParaRPr lang="pt-PT" b="0" dirty="0">
              <a:latin typeface="Hind"/>
            </a:endParaRPr>
          </a:p>
          <a:p>
            <a:r>
              <a:rPr lang="pt-PT" b="0" dirty="0">
                <a:latin typeface="Hind"/>
              </a:rPr>
              <a:t>Tampas para reduzir a evaporação, mantendo o volume do meio durante o ciclo de Dissolução.</a:t>
            </a:r>
            <a:endParaRPr lang="pt-PT" b="0" i="0" dirty="0">
              <a:effectLst/>
              <a:latin typeface="Hind"/>
            </a:endParaRPr>
          </a:p>
        </p:txBody>
      </p:sp>
    </p:spTree>
    <p:extLst>
      <p:ext uri="{BB962C8B-B14F-4D97-AF65-F5344CB8AC3E}">
        <p14:creationId xmlns:p14="http://schemas.microsoft.com/office/powerpoint/2010/main" val="1923658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Cuidados básicos</a:t>
            </a:r>
          </a:p>
        </p:txBody>
      </p:sp>
      <p:sp>
        <p:nvSpPr>
          <p:cNvPr id="2" name="Retângulo 1">
            <a:extLst>
              <a:ext uri="{FF2B5EF4-FFF2-40B4-BE49-F238E27FC236}">
                <a16:creationId xmlns:a16="http://schemas.microsoft.com/office/drawing/2014/main" id="{01B12931-9ECB-456C-A48F-30C914B3D925}"/>
              </a:ext>
            </a:extLst>
          </p:cNvPr>
          <p:cNvSpPr/>
          <p:nvPr/>
        </p:nvSpPr>
        <p:spPr>
          <a:xfrm>
            <a:off x="155575" y="1412776"/>
            <a:ext cx="8512497" cy="3139321"/>
          </a:xfrm>
          <a:prstGeom prst="rect">
            <a:avLst/>
          </a:prstGeom>
        </p:spPr>
        <p:txBody>
          <a:bodyPr wrap="square">
            <a:spAutoFit/>
          </a:bodyPr>
          <a:lstStyle/>
          <a:p>
            <a:r>
              <a:rPr lang="pt-PT" dirty="0">
                <a:solidFill>
                  <a:srgbClr val="1268B3"/>
                </a:solidFill>
                <a:latin typeface="helvetica" panose="020B0604020202020204" pitchFamily="34" charset="0"/>
              </a:rPr>
              <a:t>Cuidados básicos</a:t>
            </a:r>
          </a:p>
          <a:p>
            <a:endParaRPr lang="pt-PT" dirty="0">
              <a:solidFill>
                <a:srgbClr val="1268B3"/>
              </a:solidFill>
              <a:latin typeface="helvetica" panose="020B0604020202020204" pitchFamily="34" charset="0"/>
            </a:endParaRPr>
          </a:p>
          <a:p>
            <a:r>
              <a:rPr lang="pt-PT" b="0" dirty="0">
                <a:solidFill>
                  <a:srgbClr val="333333"/>
                </a:solidFill>
                <a:latin typeface="helvetica" panose="020B0604020202020204" pitchFamily="34" charset="0"/>
              </a:rPr>
              <a:t>O dissolutor deve ser bem conservado, limpo e em boas condições operacionais. </a:t>
            </a:r>
          </a:p>
          <a:p>
            <a:endParaRPr lang="pt-PT" b="0" dirty="0">
              <a:solidFill>
                <a:srgbClr val="333333"/>
              </a:solidFill>
              <a:latin typeface="helvetica" panose="020B0604020202020204" pitchFamily="34" charset="0"/>
            </a:endParaRPr>
          </a:p>
          <a:p>
            <a:r>
              <a:rPr lang="pt-PT" b="0" dirty="0">
                <a:solidFill>
                  <a:srgbClr val="333333"/>
                </a:solidFill>
                <a:latin typeface="helvetica" panose="020B0604020202020204" pitchFamily="34" charset="0"/>
              </a:rPr>
              <a:t>O banho-maria deve estar cheio até a linha recomendada. </a:t>
            </a:r>
          </a:p>
          <a:p>
            <a:endParaRPr lang="pt-PT" b="0" dirty="0">
              <a:solidFill>
                <a:srgbClr val="333333"/>
              </a:solidFill>
              <a:latin typeface="helvetica" panose="020B0604020202020204" pitchFamily="34" charset="0"/>
            </a:endParaRPr>
          </a:p>
          <a:p>
            <a:r>
              <a:rPr lang="pt-PT" b="0" dirty="0">
                <a:solidFill>
                  <a:srgbClr val="333333"/>
                </a:solidFill>
                <a:latin typeface="helvetica" panose="020B0604020202020204" pitchFamily="34" charset="0"/>
              </a:rPr>
              <a:t>Examine as correias de transmissão periodicamente. </a:t>
            </a:r>
          </a:p>
          <a:p>
            <a:endParaRPr lang="pt-PT" b="0" dirty="0">
              <a:solidFill>
                <a:srgbClr val="333333"/>
              </a:solidFill>
              <a:latin typeface="helvetica" panose="020B0604020202020204" pitchFamily="34" charset="0"/>
            </a:endParaRPr>
          </a:p>
          <a:p>
            <a:r>
              <a:rPr lang="pt-PT" b="0" dirty="0">
                <a:solidFill>
                  <a:srgbClr val="333333"/>
                </a:solidFill>
                <a:latin typeface="helvetica" panose="020B0604020202020204" pitchFamily="34" charset="0"/>
              </a:rPr>
              <a:t>Verifique se há engrenagens e roldanas gastas ou com defeito. </a:t>
            </a:r>
          </a:p>
          <a:p>
            <a:endParaRPr lang="pt-PT" b="0" dirty="0">
              <a:solidFill>
                <a:srgbClr val="333333"/>
              </a:solidFill>
              <a:latin typeface="helvetica" panose="020B0604020202020204" pitchFamily="34" charset="0"/>
            </a:endParaRPr>
          </a:p>
          <a:p>
            <a:r>
              <a:rPr lang="pt-PT" b="0" dirty="0">
                <a:solidFill>
                  <a:srgbClr val="333333"/>
                </a:solidFill>
                <a:latin typeface="helvetica" panose="020B0604020202020204" pitchFamily="34" charset="0"/>
              </a:rPr>
              <a:t>Verifique também a possível oscilação do motor e variabilidade na velocidade.</a:t>
            </a:r>
            <a:endParaRPr lang="pt-PT" b="0" i="0" dirty="0">
              <a:solidFill>
                <a:srgbClr val="333333"/>
              </a:solidFill>
              <a:effectLst/>
              <a:latin typeface="helvetica" panose="020B0604020202020204" pitchFamily="34" charset="0"/>
            </a:endParaRPr>
          </a:p>
        </p:txBody>
      </p:sp>
    </p:spTree>
    <p:extLst>
      <p:ext uri="{BB962C8B-B14F-4D97-AF65-F5344CB8AC3E}">
        <p14:creationId xmlns:p14="http://schemas.microsoft.com/office/powerpoint/2010/main" val="849966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Cuidados básicos</a:t>
            </a:r>
          </a:p>
        </p:txBody>
      </p:sp>
      <p:sp>
        <p:nvSpPr>
          <p:cNvPr id="2" name="Retângulo 1">
            <a:extLst>
              <a:ext uri="{FF2B5EF4-FFF2-40B4-BE49-F238E27FC236}">
                <a16:creationId xmlns:a16="http://schemas.microsoft.com/office/drawing/2014/main" id="{599449B7-50B0-4190-A015-236922C40043}"/>
              </a:ext>
            </a:extLst>
          </p:cNvPr>
          <p:cNvSpPr/>
          <p:nvPr/>
        </p:nvSpPr>
        <p:spPr>
          <a:xfrm>
            <a:off x="460375" y="1268760"/>
            <a:ext cx="8064896" cy="4524315"/>
          </a:xfrm>
          <a:prstGeom prst="rect">
            <a:avLst/>
          </a:prstGeom>
        </p:spPr>
        <p:txBody>
          <a:bodyPr wrap="square">
            <a:spAutoFit/>
          </a:bodyPr>
          <a:lstStyle/>
          <a:p>
            <a:r>
              <a:rPr lang="pt-PT" dirty="0">
                <a:solidFill>
                  <a:srgbClr val="1268B3"/>
                </a:solidFill>
                <a:latin typeface="helvetica" panose="020B0604020202020204" pitchFamily="34" charset="0"/>
              </a:rPr>
              <a:t>Vibração</a:t>
            </a:r>
          </a:p>
          <a:p>
            <a:endParaRPr lang="pt-BR" dirty="0">
              <a:solidFill>
                <a:srgbClr val="1268B3"/>
              </a:solidFill>
              <a:latin typeface="helvetica" panose="020B0604020202020204" pitchFamily="34" charset="0"/>
            </a:endParaRPr>
          </a:p>
          <a:p>
            <a:r>
              <a:rPr lang="pt-PT" b="0" dirty="0">
                <a:solidFill>
                  <a:srgbClr val="333333"/>
                </a:solidFill>
                <a:latin typeface="helvetica" panose="020B0604020202020204" pitchFamily="34" charset="0"/>
              </a:rPr>
              <a:t>A vibração é um problema que pode não ser imediatamente aparente, mas pode ter um efeito significativo nos resultados da dissolução.</a:t>
            </a:r>
          </a:p>
          <a:p>
            <a:endParaRPr lang="pt-PT" dirty="0">
              <a:solidFill>
                <a:srgbClr val="1268B3"/>
              </a:solidFill>
              <a:latin typeface="helvetica" panose="020B0604020202020204" pitchFamily="34" charset="0"/>
            </a:endParaRPr>
          </a:p>
          <a:p>
            <a:r>
              <a:rPr lang="pt-PT" b="0" dirty="0"/>
              <a:t>As bancadas do laboratório devem ser o mais sólidas possível.</a:t>
            </a:r>
            <a:endParaRPr lang="pt-BR" b="0" dirty="0">
              <a:solidFill>
                <a:srgbClr val="333333"/>
              </a:solidFill>
              <a:latin typeface="helvetica" panose="020B0604020202020204" pitchFamily="34" charset="0"/>
            </a:endParaRPr>
          </a:p>
          <a:p>
            <a:endParaRPr lang="pt-PT" b="0" dirty="0">
              <a:solidFill>
                <a:srgbClr val="333333"/>
              </a:solidFill>
              <a:latin typeface="helvetica" panose="020B0604020202020204" pitchFamily="34" charset="0"/>
            </a:endParaRPr>
          </a:p>
          <a:p>
            <a:r>
              <a:rPr lang="pt-PT" b="0" dirty="0">
                <a:solidFill>
                  <a:srgbClr val="333333"/>
                </a:solidFill>
                <a:latin typeface="helvetica" panose="020B0604020202020204" pitchFamily="34" charset="0"/>
              </a:rPr>
              <a:t>É provável que vibração no sistema acelere a taxa de dissolução e os</a:t>
            </a:r>
          </a:p>
          <a:p>
            <a:endParaRPr lang="pt-PT" b="0" dirty="0">
              <a:solidFill>
                <a:srgbClr val="333333"/>
              </a:solidFill>
              <a:latin typeface="helvetica" panose="020B0604020202020204" pitchFamily="34" charset="0"/>
            </a:endParaRPr>
          </a:p>
          <a:p>
            <a:r>
              <a:rPr lang="pt-PT" b="0" dirty="0">
                <a:solidFill>
                  <a:srgbClr val="333333"/>
                </a:solidFill>
                <a:latin typeface="helvetica" panose="020B0604020202020204" pitchFamily="34" charset="0"/>
              </a:rPr>
              <a:t>Nenuma Farmacopeia coloca um valor real de vibração, mais uma vibração significativa basicamente equivale a se você pode ou não sentir a vibração através dos dedos no recipiente. </a:t>
            </a:r>
          </a:p>
          <a:p>
            <a:endParaRPr lang="pt-PT" b="0" dirty="0">
              <a:solidFill>
                <a:srgbClr val="333333"/>
              </a:solidFill>
              <a:latin typeface="helvetica" panose="020B0604020202020204" pitchFamily="34" charset="0"/>
            </a:endParaRPr>
          </a:p>
          <a:p>
            <a:r>
              <a:rPr lang="pt-PT" b="0" dirty="0">
                <a:solidFill>
                  <a:srgbClr val="333333"/>
                </a:solidFill>
                <a:latin typeface="helvetica" panose="020B0604020202020204" pitchFamily="34" charset="0"/>
              </a:rPr>
              <a:t>A fonte mais comum de vibração é a bomba de água e em alguns casos, de outros equipamentos de laboratório, como centrífugas, refrigeradores etc...</a:t>
            </a:r>
          </a:p>
          <a:p>
            <a:endParaRPr lang="pt-PT" dirty="0"/>
          </a:p>
        </p:txBody>
      </p:sp>
    </p:spTree>
    <p:extLst>
      <p:ext uri="{BB962C8B-B14F-4D97-AF65-F5344CB8AC3E}">
        <p14:creationId xmlns:p14="http://schemas.microsoft.com/office/powerpoint/2010/main" val="2595575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4" name="Picture 6" descr="Termômetro Calibrado">
            <a:extLst>
              <a:ext uri="{FF2B5EF4-FFF2-40B4-BE49-F238E27FC236}">
                <a16:creationId xmlns:a16="http://schemas.microsoft.com/office/drawing/2014/main" id="{F55F6EBF-C7F3-4A01-B428-51D702723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0" y="1256556"/>
            <a:ext cx="2857500" cy="8763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Cuidados básicos</a:t>
            </a:r>
          </a:p>
        </p:txBody>
      </p:sp>
      <p:sp>
        <p:nvSpPr>
          <p:cNvPr id="4" name="Retângulo 3">
            <a:extLst>
              <a:ext uri="{FF2B5EF4-FFF2-40B4-BE49-F238E27FC236}">
                <a16:creationId xmlns:a16="http://schemas.microsoft.com/office/drawing/2014/main" id="{13C1932E-EB43-46CF-81ED-44DDBB34A436}"/>
              </a:ext>
            </a:extLst>
          </p:cNvPr>
          <p:cNvSpPr/>
          <p:nvPr/>
        </p:nvSpPr>
        <p:spPr>
          <a:xfrm>
            <a:off x="307975" y="1484784"/>
            <a:ext cx="8431461" cy="4524315"/>
          </a:xfrm>
          <a:prstGeom prst="rect">
            <a:avLst/>
          </a:prstGeom>
        </p:spPr>
        <p:txBody>
          <a:bodyPr wrap="square">
            <a:spAutoFit/>
          </a:bodyPr>
          <a:lstStyle/>
          <a:p>
            <a:r>
              <a:rPr lang="pt-PT" dirty="0">
                <a:solidFill>
                  <a:srgbClr val="1268B3"/>
                </a:solidFill>
                <a:latin typeface="helvetica" panose="020B0604020202020204" pitchFamily="34" charset="0"/>
              </a:rPr>
              <a:t>Controle de temperatura</a:t>
            </a:r>
          </a:p>
          <a:p>
            <a:endParaRPr lang="pt-BR" dirty="0">
              <a:solidFill>
                <a:srgbClr val="1268B3"/>
              </a:solidFill>
              <a:latin typeface="helvetica" panose="020B0604020202020204" pitchFamily="34" charset="0"/>
            </a:endParaRPr>
          </a:p>
          <a:p>
            <a:r>
              <a:rPr lang="pt-PT" b="0" dirty="0"/>
              <a:t>A temperatura é crítica porque tem um efeito linear nos resultados da dissolução. </a:t>
            </a:r>
          </a:p>
          <a:p>
            <a:endParaRPr lang="pt-PT" b="0" dirty="0"/>
          </a:p>
          <a:p>
            <a:r>
              <a:rPr lang="pt-PT" b="0" dirty="0"/>
              <a:t>Usando um termômetro calibrado, a temperatura deve ser testada em cada recipiente  antes de cada teste. </a:t>
            </a:r>
          </a:p>
          <a:p>
            <a:endParaRPr lang="pt-PT" b="0" dirty="0"/>
          </a:p>
          <a:p>
            <a:r>
              <a:rPr lang="pt-PT" b="0" dirty="0"/>
              <a:t>Não é suficiente medir no banho-maria e assumir que a temperatura </a:t>
            </a:r>
          </a:p>
          <a:p>
            <a:r>
              <a:rPr lang="pt-PT" b="0" dirty="0"/>
              <a:t>estará correta. A temperatura do banho de água pode muito bem ser superior a 37 </a:t>
            </a:r>
            <a:r>
              <a:rPr lang="pt-PT" b="0" baseline="30000" dirty="0"/>
              <a:t>o</a:t>
            </a:r>
            <a:r>
              <a:rPr lang="pt-PT" b="0" dirty="0"/>
              <a:t> C para atingir 37 </a:t>
            </a:r>
            <a:r>
              <a:rPr lang="pt-PT" b="0" baseline="30000" dirty="0"/>
              <a:t>o</a:t>
            </a:r>
            <a:r>
              <a:rPr lang="pt-PT" b="0" dirty="0"/>
              <a:t> C no interior dos recipientes. </a:t>
            </a:r>
          </a:p>
          <a:p>
            <a:endParaRPr lang="pt-PT" b="0" dirty="0"/>
          </a:p>
          <a:p>
            <a:r>
              <a:rPr lang="pt-PT" b="0" dirty="0"/>
              <a:t>Lembre-se também de que fatores como perda de calor de uma extremidade à outra do banho, bombeamento de água inadequado e fatores externos, como ar condicionado, podem afetar a temperatura ao redor do dissolutor.</a:t>
            </a:r>
          </a:p>
          <a:p>
            <a:endParaRPr lang="pt-PT" dirty="0">
              <a:solidFill>
                <a:srgbClr val="1268B3"/>
              </a:solidFill>
              <a:latin typeface="helvetica" panose="020B0604020202020204" pitchFamily="34" charset="0"/>
            </a:endParaRPr>
          </a:p>
        </p:txBody>
      </p:sp>
    </p:spTree>
    <p:extLst>
      <p:ext uri="{BB962C8B-B14F-4D97-AF65-F5344CB8AC3E}">
        <p14:creationId xmlns:p14="http://schemas.microsoft.com/office/powerpoint/2010/main" val="297991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Cuidados básicos</a:t>
            </a:r>
          </a:p>
        </p:txBody>
      </p:sp>
      <p:sp>
        <p:nvSpPr>
          <p:cNvPr id="4" name="Retângulo 3">
            <a:extLst>
              <a:ext uri="{FF2B5EF4-FFF2-40B4-BE49-F238E27FC236}">
                <a16:creationId xmlns:a16="http://schemas.microsoft.com/office/drawing/2014/main" id="{13C1932E-EB43-46CF-81ED-44DDBB34A436}"/>
              </a:ext>
            </a:extLst>
          </p:cNvPr>
          <p:cNvSpPr/>
          <p:nvPr/>
        </p:nvSpPr>
        <p:spPr>
          <a:xfrm>
            <a:off x="307975" y="1443841"/>
            <a:ext cx="8431461" cy="3970318"/>
          </a:xfrm>
          <a:prstGeom prst="rect">
            <a:avLst/>
          </a:prstGeom>
        </p:spPr>
        <p:txBody>
          <a:bodyPr wrap="square">
            <a:spAutoFit/>
          </a:bodyPr>
          <a:lstStyle/>
          <a:p>
            <a:r>
              <a:rPr lang="pt-PT" dirty="0">
                <a:solidFill>
                  <a:srgbClr val="1268B3"/>
                </a:solidFill>
                <a:latin typeface="helvetica" panose="020B0604020202020204" pitchFamily="34" charset="0"/>
              </a:rPr>
              <a:t>Controle de Ocilação</a:t>
            </a:r>
          </a:p>
          <a:p>
            <a:endParaRPr lang="pt-BR" dirty="0">
              <a:solidFill>
                <a:srgbClr val="1268B3"/>
              </a:solidFill>
              <a:latin typeface="helvetica" panose="020B0604020202020204" pitchFamily="34" charset="0"/>
            </a:endParaRPr>
          </a:p>
          <a:p>
            <a:r>
              <a:rPr lang="pt-PT" b="0" dirty="0"/>
              <a:t>Ocilação é o movimento da linha central de um eixo ou cesto </a:t>
            </a:r>
          </a:p>
          <a:p>
            <a:r>
              <a:rPr lang="pt-PT" b="0" dirty="0"/>
              <a:t>ou pás conforme ele gira. </a:t>
            </a:r>
          </a:p>
          <a:p>
            <a:endParaRPr lang="pt-PT" b="0" dirty="0"/>
          </a:p>
          <a:p>
            <a:r>
              <a:rPr lang="pt-PT" b="0" dirty="0"/>
              <a:t>Isso causa uma interrupção no perfil do fluxo no vaso e pode </a:t>
            </a:r>
          </a:p>
          <a:p>
            <a:r>
              <a:rPr lang="pt-PT" b="0" dirty="0"/>
              <a:t>ter um impacto significativo na taxa de dissolução.</a:t>
            </a:r>
          </a:p>
          <a:p>
            <a:endParaRPr lang="pt-PT" b="0" dirty="0"/>
          </a:p>
          <a:p>
            <a:r>
              <a:rPr lang="pt-PT" b="0" dirty="0"/>
              <a:t>A medição é feita na cesta ou eixo da pá próximo à lâmina da pá ou posição da cesta. Para testes de cesta, uma medição adicional é feita na borda da cesta.</a:t>
            </a:r>
          </a:p>
          <a:p>
            <a:endParaRPr lang="pt-BR" dirty="0">
              <a:solidFill>
                <a:srgbClr val="1268B3"/>
              </a:solidFill>
              <a:latin typeface="helvetica" panose="020B0604020202020204" pitchFamily="34" charset="0"/>
            </a:endParaRPr>
          </a:p>
          <a:p>
            <a:r>
              <a:rPr lang="pt-PT" b="0" dirty="0"/>
              <a:t>As medições são realizadas usando um medidor de oscilação. Isso requer um suporte rígido e do tipo mais fácil de usar ou aqueles com um suporte que fica na própria embarcação.</a:t>
            </a:r>
          </a:p>
        </p:txBody>
      </p:sp>
      <p:pic>
        <p:nvPicPr>
          <p:cNvPr id="50178" name="Picture 2" descr="Wobble Meter">
            <a:extLst>
              <a:ext uri="{FF2B5EF4-FFF2-40B4-BE49-F238E27FC236}">
                <a16:creationId xmlns:a16="http://schemas.microsoft.com/office/drawing/2014/main" id="{B8EEF80B-3B89-4CF4-907E-FCBDD87C52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4890" y="1340768"/>
            <a:ext cx="2046227" cy="223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212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Cuidados básicos</a:t>
            </a:r>
          </a:p>
        </p:txBody>
      </p:sp>
      <p:sp>
        <p:nvSpPr>
          <p:cNvPr id="4" name="Retângulo 3">
            <a:extLst>
              <a:ext uri="{FF2B5EF4-FFF2-40B4-BE49-F238E27FC236}">
                <a16:creationId xmlns:a16="http://schemas.microsoft.com/office/drawing/2014/main" id="{13C1932E-EB43-46CF-81ED-44DDBB34A436}"/>
              </a:ext>
            </a:extLst>
          </p:cNvPr>
          <p:cNvSpPr/>
          <p:nvPr/>
        </p:nvSpPr>
        <p:spPr>
          <a:xfrm>
            <a:off x="307975" y="1429246"/>
            <a:ext cx="8431461" cy="4524315"/>
          </a:xfrm>
          <a:prstGeom prst="rect">
            <a:avLst/>
          </a:prstGeom>
        </p:spPr>
        <p:txBody>
          <a:bodyPr wrap="square">
            <a:spAutoFit/>
          </a:bodyPr>
          <a:lstStyle/>
          <a:p>
            <a:r>
              <a:rPr lang="pt-PT" dirty="0">
                <a:solidFill>
                  <a:srgbClr val="1268B3"/>
                </a:solidFill>
                <a:latin typeface="helvetica" panose="020B0604020202020204" pitchFamily="34" charset="0"/>
              </a:rPr>
              <a:t>Controle de nível e verticalidade</a:t>
            </a:r>
          </a:p>
          <a:p>
            <a:endParaRPr lang="pt-BR" dirty="0">
              <a:solidFill>
                <a:srgbClr val="1268B3"/>
              </a:solidFill>
              <a:latin typeface="helvetica" panose="020B0604020202020204" pitchFamily="34" charset="0"/>
            </a:endParaRPr>
          </a:p>
          <a:p>
            <a:r>
              <a:rPr lang="pt-PT" dirty="0"/>
              <a:t>Nível Horizontal</a:t>
            </a:r>
          </a:p>
          <a:p>
            <a:r>
              <a:rPr lang="pt-PT" b="0" dirty="0"/>
              <a:t>A maioria dos dissolutores tem pés ajustáveis, mas o nível </a:t>
            </a:r>
          </a:p>
          <a:p>
            <a:r>
              <a:rPr lang="pt-PT" b="0" dirty="0"/>
              <a:t>é algo que muitas vezes passa despercebido. </a:t>
            </a:r>
          </a:p>
          <a:p>
            <a:endParaRPr lang="pt-PT" b="0" dirty="0"/>
          </a:p>
          <a:p>
            <a:r>
              <a:rPr lang="pt-PT" b="0" dirty="0"/>
              <a:t>Uma vez que o nível pode afetar seriamente a hidrodinâmica do líquido, é importante fazer medições periódicas.</a:t>
            </a:r>
          </a:p>
          <a:p>
            <a:endParaRPr lang="pt-PT" b="0" dirty="0"/>
          </a:p>
          <a:p>
            <a:r>
              <a:rPr lang="pt-PT" b="0" dirty="0"/>
              <a:t>Usando um nível devidamente calibrado, faça medições no lado esquerdo e direito do recipiente, da frente para trás e de lado a lado.  </a:t>
            </a:r>
          </a:p>
          <a:p>
            <a:endParaRPr lang="pt-PT" b="0" dirty="0"/>
          </a:p>
          <a:p>
            <a:r>
              <a:rPr lang="pt-PT" dirty="0"/>
              <a:t>Verticalidade do navio</a:t>
            </a:r>
          </a:p>
          <a:p>
            <a:r>
              <a:rPr lang="pt-PT" b="0" dirty="0"/>
              <a:t>Tendo confirmado que a placa do vaso está nivelada, usando um transferidor digital, meça a verticalidade em dois lugares, separados. </a:t>
            </a:r>
            <a:endParaRPr lang="pt-PT" dirty="0"/>
          </a:p>
          <a:p>
            <a:endParaRPr lang="pt-PT" dirty="0"/>
          </a:p>
        </p:txBody>
      </p:sp>
      <p:pic>
        <p:nvPicPr>
          <p:cNvPr id="52226" name="Picture 2" descr="Nível Digital">
            <a:extLst>
              <a:ext uri="{FF2B5EF4-FFF2-40B4-BE49-F238E27FC236}">
                <a16:creationId xmlns:a16="http://schemas.microsoft.com/office/drawing/2014/main" id="{82EE8116-E2CB-41CC-963A-F2A54D02B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1268760"/>
            <a:ext cx="2530390" cy="1239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741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Cuidados básicos</a:t>
            </a:r>
          </a:p>
        </p:txBody>
      </p:sp>
      <p:sp>
        <p:nvSpPr>
          <p:cNvPr id="4" name="Retângulo 3">
            <a:extLst>
              <a:ext uri="{FF2B5EF4-FFF2-40B4-BE49-F238E27FC236}">
                <a16:creationId xmlns:a16="http://schemas.microsoft.com/office/drawing/2014/main" id="{13C1932E-EB43-46CF-81ED-44DDBB34A436}"/>
              </a:ext>
            </a:extLst>
          </p:cNvPr>
          <p:cNvSpPr/>
          <p:nvPr/>
        </p:nvSpPr>
        <p:spPr>
          <a:xfrm>
            <a:off x="307975" y="1429246"/>
            <a:ext cx="8431461" cy="5355312"/>
          </a:xfrm>
          <a:prstGeom prst="rect">
            <a:avLst/>
          </a:prstGeom>
        </p:spPr>
        <p:txBody>
          <a:bodyPr wrap="square">
            <a:spAutoFit/>
          </a:bodyPr>
          <a:lstStyle/>
          <a:p>
            <a:r>
              <a:rPr lang="pt-PT" dirty="0">
                <a:solidFill>
                  <a:srgbClr val="1268B3"/>
                </a:solidFill>
                <a:latin typeface="helvetica" panose="020B0604020202020204" pitchFamily="34" charset="0"/>
              </a:rPr>
              <a:t>Centralização do Elemento de Agitação</a:t>
            </a:r>
            <a:endParaRPr lang="pt-BR" dirty="0">
              <a:solidFill>
                <a:srgbClr val="1268B3"/>
              </a:solidFill>
              <a:latin typeface="helvetica" panose="020B0604020202020204" pitchFamily="34" charset="0"/>
            </a:endParaRPr>
          </a:p>
          <a:p>
            <a:r>
              <a:rPr lang="pt-PT" dirty="0"/>
              <a:t> </a:t>
            </a:r>
          </a:p>
          <a:p>
            <a:r>
              <a:rPr lang="pt-PT" b="0" dirty="0"/>
              <a:t>Centralizar mede se a pá ou cesto está exatamente no centro da cuba. </a:t>
            </a:r>
          </a:p>
          <a:p>
            <a:endParaRPr lang="pt-PT" b="0" dirty="0"/>
          </a:p>
          <a:p>
            <a:r>
              <a:rPr lang="pt-PT" b="0" dirty="0"/>
              <a:t>Se não forem, podem resultar em padrões de fluxo irregulares.</a:t>
            </a:r>
          </a:p>
          <a:p>
            <a:endParaRPr lang="pt-PT" b="0" dirty="0"/>
          </a:p>
          <a:p>
            <a:r>
              <a:rPr lang="pt-PT" dirty="0">
                <a:solidFill>
                  <a:srgbClr val="1268B3"/>
                </a:solidFill>
                <a:latin typeface="helvetica" panose="020B0604020202020204" pitchFamily="34" charset="0"/>
              </a:rPr>
              <a:t>Altura da cesta ou remo acima da parte inferior da embarcação</a:t>
            </a:r>
            <a:endParaRPr lang="pt-BR" dirty="0">
              <a:solidFill>
                <a:srgbClr val="1268B3"/>
              </a:solidFill>
              <a:latin typeface="helvetica" panose="020B0604020202020204" pitchFamily="34" charset="0"/>
            </a:endParaRPr>
          </a:p>
          <a:p>
            <a:endParaRPr lang="pt-BR" dirty="0">
              <a:solidFill>
                <a:srgbClr val="1268B3"/>
              </a:solidFill>
              <a:latin typeface="helvetica" panose="020B0604020202020204" pitchFamily="34" charset="0"/>
            </a:endParaRPr>
          </a:p>
          <a:p>
            <a:r>
              <a:rPr lang="pt-PT" b="0" dirty="0"/>
              <a:t>Embora faça parte do processo de qualificação, não se deve presumir que a altura não muda entre esses tempos, e uma verificação antes de cada teste garante que o dissolutor foi configurado corretamente.</a:t>
            </a:r>
          </a:p>
          <a:p>
            <a:endParaRPr lang="pt-PT" b="0" dirty="0"/>
          </a:p>
          <a:p>
            <a:r>
              <a:rPr lang="pt-PT" b="0" dirty="0"/>
              <a:t>Os medidores de profundidade são projetados para definir a altura exata do conjunto em 25 mm simplesmente colocando uma bola ou espaçador abaixo </a:t>
            </a:r>
          </a:p>
          <a:p>
            <a:r>
              <a:rPr lang="pt-PT" b="0" dirty="0"/>
              <a:t>da pá ou cesto, abaixando-os no espaçador e fixando na posição.</a:t>
            </a:r>
          </a:p>
          <a:p>
            <a:endParaRPr lang="pt-PT" b="0" dirty="0"/>
          </a:p>
          <a:p>
            <a:endParaRPr lang="pt-PT" b="0" dirty="0"/>
          </a:p>
          <a:p>
            <a:endParaRPr lang="pt-PT" b="0" dirty="0"/>
          </a:p>
          <a:p>
            <a:endParaRPr lang="pt-PT" b="0" dirty="0"/>
          </a:p>
        </p:txBody>
      </p:sp>
      <p:pic>
        <p:nvPicPr>
          <p:cNvPr id="51202" name="Picture 2" descr="Medidor de Centralização">
            <a:extLst>
              <a:ext uri="{FF2B5EF4-FFF2-40B4-BE49-F238E27FC236}">
                <a16:creationId xmlns:a16="http://schemas.microsoft.com/office/drawing/2014/main" id="{B87A6DE6-834B-4DA2-B2B9-0E5FEC9964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3525" y="1362075"/>
            <a:ext cx="9525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DAPT">
            <a:extLst>
              <a:ext uri="{FF2B5EF4-FFF2-40B4-BE49-F238E27FC236}">
                <a16:creationId xmlns:a16="http://schemas.microsoft.com/office/drawing/2014/main" id="{3A4E5789-7419-45C8-995E-8AFFDA883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0" y="3664445"/>
            <a:ext cx="952500" cy="206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96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Cuidados básicos</a:t>
            </a:r>
          </a:p>
        </p:txBody>
      </p:sp>
      <p:sp>
        <p:nvSpPr>
          <p:cNvPr id="4" name="Retângulo 3">
            <a:extLst>
              <a:ext uri="{FF2B5EF4-FFF2-40B4-BE49-F238E27FC236}">
                <a16:creationId xmlns:a16="http://schemas.microsoft.com/office/drawing/2014/main" id="{13C1932E-EB43-46CF-81ED-44DDBB34A436}"/>
              </a:ext>
            </a:extLst>
          </p:cNvPr>
          <p:cNvSpPr/>
          <p:nvPr/>
        </p:nvSpPr>
        <p:spPr>
          <a:xfrm>
            <a:off x="307975" y="1429246"/>
            <a:ext cx="8431461" cy="3139321"/>
          </a:xfrm>
          <a:prstGeom prst="rect">
            <a:avLst/>
          </a:prstGeom>
        </p:spPr>
        <p:txBody>
          <a:bodyPr wrap="square">
            <a:spAutoFit/>
          </a:bodyPr>
          <a:lstStyle/>
          <a:p>
            <a:r>
              <a:rPr lang="pt-PT" dirty="0">
                <a:solidFill>
                  <a:srgbClr val="1268B3"/>
                </a:solidFill>
                <a:latin typeface="helvetica" panose="020B0604020202020204" pitchFamily="34" charset="0"/>
              </a:rPr>
              <a:t>Velocidade Rotacional</a:t>
            </a:r>
            <a:r>
              <a:rPr lang="pt-PT" dirty="0"/>
              <a:t> </a:t>
            </a:r>
          </a:p>
          <a:p>
            <a:r>
              <a:rPr lang="pt-PT" b="0" dirty="0"/>
              <a:t> </a:t>
            </a:r>
          </a:p>
          <a:p>
            <a:r>
              <a:rPr lang="pt-PT" b="0" dirty="0"/>
              <a:t>Os motores atual dos dissolutores de dissolução devam estar dentro de +/- 1 rpm da velocidade selecionada.</a:t>
            </a:r>
          </a:p>
          <a:p>
            <a:endParaRPr lang="pt-PT" b="0" dirty="0"/>
          </a:p>
          <a:p>
            <a:r>
              <a:rPr lang="pt-PT" b="0" dirty="0"/>
              <a:t>Pode ser medir a velocidade de rotação é com um tacômetro óptico </a:t>
            </a:r>
          </a:p>
          <a:p>
            <a:r>
              <a:rPr lang="pt-PT" b="0" dirty="0"/>
              <a:t>com um marcador reflexivo colocado no fuso. </a:t>
            </a:r>
          </a:p>
          <a:p>
            <a:endParaRPr lang="pt-PT" b="0" dirty="0"/>
          </a:p>
          <a:p>
            <a:endParaRPr lang="pt-PT" b="0" dirty="0"/>
          </a:p>
          <a:p>
            <a:r>
              <a:rPr lang="pt-PT" b="0" dirty="0"/>
              <a:t>É ideal medir isso a 50 rpm e 100 rpm, que são as duas velocidades </a:t>
            </a:r>
          </a:p>
          <a:p>
            <a:r>
              <a:rPr lang="pt-PT" b="0" dirty="0"/>
              <a:t>de teste mais comuns.</a:t>
            </a:r>
            <a:endParaRPr lang="pt-PT" dirty="0">
              <a:solidFill>
                <a:srgbClr val="1268B3"/>
              </a:solidFill>
              <a:latin typeface="helvetica" panose="020B0604020202020204" pitchFamily="34" charset="0"/>
            </a:endParaRPr>
          </a:p>
        </p:txBody>
      </p:sp>
      <p:pic>
        <p:nvPicPr>
          <p:cNvPr id="54274" name="Picture 2" descr="Tacômetro óptico">
            <a:extLst>
              <a:ext uri="{FF2B5EF4-FFF2-40B4-BE49-F238E27FC236}">
                <a16:creationId xmlns:a16="http://schemas.microsoft.com/office/drawing/2014/main" id="{76C28B9C-C30F-4169-8B98-0511905E8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5293" y="2571254"/>
            <a:ext cx="13144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030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PT" sz="4000" dirty="0">
                <a:solidFill>
                  <a:schemeClr val="accent1">
                    <a:lumMod val="75000"/>
                  </a:schemeClr>
                </a:solidFill>
                <a:latin typeface="Times New Roman" panose="02020603050405020304" pitchFamily="18" charset="0"/>
                <a:cs typeface="Times New Roman" panose="02020603050405020304" pitchFamily="18" charset="0"/>
              </a:rPr>
              <a:t>Calibração do Dissolutor</a:t>
            </a:r>
            <a:endParaRPr lang="pt-BR" sz="4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 name="Retângulo 1">
            <a:extLst>
              <a:ext uri="{FF2B5EF4-FFF2-40B4-BE49-F238E27FC236}">
                <a16:creationId xmlns:a16="http://schemas.microsoft.com/office/drawing/2014/main" id="{8380C9DD-68F7-48CF-8000-2D1C28F58817}"/>
              </a:ext>
            </a:extLst>
          </p:cNvPr>
          <p:cNvSpPr/>
          <p:nvPr/>
        </p:nvSpPr>
        <p:spPr>
          <a:xfrm>
            <a:off x="460375" y="1484784"/>
            <a:ext cx="4399657" cy="4524315"/>
          </a:xfrm>
          <a:prstGeom prst="rect">
            <a:avLst/>
          </a:prstGeom>
        </p:spPr>
        <p:txBody>
          <a:bodyPr wrap="square">
            <a:spAutoFit/>
          </a:bodyPr>
          <a:lstStyle/>
          <a:p>
            <a:r>
              <a:rPr lang="pt-PT" dirty="0">
                <a:solidFill>
                  <a:srgbClr val="1268B3"/>
                </a:solidFill>
                <a:latin typeface="helvetica" panose="020B0604020202020204" pitchFamily="34" charset="0"/>
              </a:rPr>
              <a:t>Calibração Mecânica</a:t>
            </a:r>
          </a:p>
          <a:p>
            <a:r>
              <a:rPr lang="pt-PT" b="0" dirty="0"/>
              <a:t>Em termos de requisitos de calibração mecânica, tanto as diretrizes ASTM quanto o USP Toolkit exigem especificações razoavelmente rigorosas. </a:t>
            </a:r>
          </a:p>
          <a:p>
            <a:endParaRPr lang="pt-BR" b="0" dirty="0">
              <a:solidFill>
                <a:srgbClr val="1268B3"/>
              </a:solidFill>
              <a:latin typeface="helvetica" panose="020B0604020202020204" pitchFamily="34" charset="0"/>
            </a:endParaRPr>
          </a:p>
          <a:p>
            <a:r>
              <a:rPr lang="pt-PT" dirty="0">
                <a:solidFill>
                  <a:srgbClr val="1268B3"/>
                </a:solidFill>
                <a:latin typeface="helvetica" panose="020B0604020202020204" pitchFamily="34" charset="0"/>
              </a:rPr>
              <a:t>Freqüência de Calibração</a:t>
            </a:r>
          </a:p>
          <a:p>
            <a:r>
              <a:rPr lang="pt-PT" b="0" dirty="0"/>
              <a:t>Em geral, a calibração do equipamento é repetida a cada 1 ano.</a:t>
            </a:r>
          </a:p>
          <a:p>
            <a:endParaRPr lang="pt-PT" b="0" dirty="0"/>
          </a:p>
          <a:p>
            <a:r>
              <a:rPr lang="pt-PT" b="0" dirty="0"/>
              <a:t>Se o Dissolutor for movido por qualquer motivo, ele precisará ser recalibrado</a:t>
            </a:r>
          </a:p>
          <a:p>
            <a:r>
              <a:rPr lang="pt-PT" b="0" dirty="0"/>
              <a:t>Se apenas pás ou apenas cestos forem usados, não é necessário calibrar para ambos os métodos</a:t>
            </a:r>
          </a:p>
          <a:p>
            <a:endParaRPr lang="pt-PT" dirty="0">
              <a:solidFill>
                <a:srgbClr val="1268B3"/>
              </a:solidFill>
              <a:latin typeface="helvetica" panose="020B0604020202020204" pitchFamily="34" charset="0"/>
            </a:endParaRPr>
          </a:p>
        </p:txBody>
      </p:sp>
      <p:graphicFrame>
        <p:nvGraphicFramePr>
          <p:cNvPr id="3" name="Tabela 2">
            <a:extLst>
              <a:ext uri="{FF2B5EF4-FFF2-40B4-BE49-F238E27FC236}">
                <a16:creationId xmlns:a16="http://schemas.microsoft.com/office/drawing/2014/main" id="{B7F8DA88-FA9D-4055-8105-06AAECA5137D}"/>
              </a:ext>
            </a:extLst>
          </p:cNvPr>
          <p:cNvGraphicFramePr>
            <a:graphicFrameLocks noGrp="1"/>
          </p:cNvGraphicFramePr>
          <p:nvPr/>
        </p:nvGraphicFramePr>
        <p:xfrm>
          <a:off x="4860032" y="1340768"/>
          <a:ext cx="4193943" cy="4248976"/>
        </p:xfrm>
        <a:graphic>
          <a:graphicData uri="http://schemas.openxmlformats.org/drawingml/2006/table">
            <a:tbl>
              <a:tblPr>
                <a:tableStyleId>{69CF1AB2-1976-4502-BF36-3FF5EA218861}</a:tableStyleId>
              </a:tblPr>
              <a:tblGrid>
                <a:gridCol w="1397981">
                  <a:extLst>
                    <a:ext uri="{9D8B030D-6E8A-4147-A177-3AD203B41FA5}">
                      <a16:colId xmlns:a16="http://schemas.microsoft.com/office/drawing/2014/main" val="3499731177"/>
                    </a:ext>
                  </a:extLst>
                </a:gridCol>
                <a:gridCol w="1397981">
                  <a:extLst>
                    <a:ext uri="{9D8B030D-6E8A-4147-A177-3AD203B41FA5}">
                      <a16:colId xmlns:a16="http://schemas.microsoft.com/office/drawing/2014/main" val="1908314249"/>
                    </a:ext>
                  </a:extLst>
                </a:gridCol>
                <a:gridCol w="1397981">
                  <a:extLst>
                    <a:ext uri="{9D8B030D-6E8A-4147-A177-3AD203B41FA5}">
                      <a16:colId xmlns:a16="http://schemas.microsoft.com/office/drawing/2014/main" val="3637575381"/>
                    </a:ext>
                  </a:extLst>
                </a:gridCol>
              </a:tblGrid>
              <a:tr h="288032">
                <a:tc>
                  <a:txBody>
                    <a:bodyPr/>
                    <a:lstStyle/>
                    <a:p>
                      <a:pPr algn="l" fontAlgn="t"/>
                      <a:r>
                        <a:rPr lang="pt-PT" sz="900" dirty="0">
                          <a:effectLst/>
                        </a:rPr>
                        <a:t>Parâmetro de Calibração</a:t>
                      </a:r>
                      <a:endParaRPr lang="pt-PT" sz="900" b="0" dirty="0">
                        <a:effectLst/>
                      </a:endParaRPr>
                    </a:p>
                  </a:txBody>
                  <a:tcPr marL="72811" marR="72811" marT="72811" marB="72811">
                    <a:solidFill>
                      <a:schemeClr val="tx2">
                        <a:lumMod val="20000"/>
                        <a:lumOff val="80000"/>
                      </a:schemeClr>
                    </a:solidFill>
                  </a:tcPr>
                </a:tc>
                <a:tc>
                  <a:txBody>
                    <a:bodyPr/>
                    <a:lstStyle/>
                    <a:p>
                      <a:pPr algn="l" fontAlgn="t"/>
                      <a:r>
                        <a:rPr lang="pt-PT" sz="900" dirty="0">
                          <a:effectLst/>
                        </a:rPr>
                        <a:t>Especificações  ASTM</a:t>
                      </a:r>
                      <a:endParaRPr lang="pt-PT" sz="900" b="0" dirty="0">
                        <a:effectLst/>
                      </a:endParaRPr>
                    </a:p>
                  </a:txBody>
                  <a:tcPr marL="72811" marR="72811" marT="72811" marB="72811">
                    <a:solidFill>
                      <a:schemeClr val="tx2">
                        <a:lumMod val="20000"/>
                        <a:lumOff val="80000"/>
                      </a:schemeClr>
                    </a:solidFill>
                  </a:tcPr>
                </a:tc>
                <a:tc>
                  <a:txBody>
                    <a:bodyPr/>
                    <a:lstStyle/>
                    <a:p>
                      <a:pPr algn="l" fontAlgn="t"/>
                      <a:r>
                        <a:rPr lang="pt-PT" sz="900" dirty="0">
                          <a:effectLst/>
                        </a:rPr>
                        <a:t>Especificações USP</a:t>
                      </a:r>
                      <a:endParaRPr lang="pt-PT" sz="900" b="0" dirty="0">
                        <a:effectLst/>
                      </a:endParaRPr>
                    </a:p>
                  </a:txBody>
                  <a:tcPr marL="72811" marR="72811" marT="72811" marB="72811">
                    <a:solidFill>
                      <a:schemeClr val="tx2">
                        <a:lumMod val="20000"/>
                        <a:lumOff val="80000"/>
                      </a:schemeClr>
                    </a:solidFill>
                  </a:tcPr>
                </a:tc>
                <a:extLst>
                  <a:ext uri="{0D108BD9-81ED-4DB2-BD59-A6C34878D82A}">
                    <a16:rowId xmlns:a16="http://schemas.microsoft.com/office/drawing/2014/main" val="3449868709"/>
                  </a:ext>
                </a:extLst>
              </a:tr>
              <a:tr h="565017">
                <a:tc>
                  <a:txBody>
                    <a:bodyPr/>
                    <a:lstStyle/>
                    <a:p>
                      <a:pPr algn="l" fontAlgn="t"/>
                      <a:r>
                        <a:rPr lang="pt-PT" sz="900" dirty="0">
                          <a:effectLst/>
                        </a:rPr>
                        <a:t>Ocilação da Haste</a:t>
                      </a:r>
                      <a:endParaRPr lang="pt-PT" sz="900" b="0" dirty="0">
                        <a:effectLst/>
                      </a:endParaRPr>
                    </a:p>
                  </a:txBody>
                  <a:tcPr marL="72811" marR="72811" marT="72811" marB="72811"/>
                </a:tc>
                <a:tc>
                  <a:txBody>
                    <a:bodyPr/>
                    <a:lstStyle/>
                    <a:p>
                      <a:pPr algn="l" fontAlgn="t"/>
                      <a:r>
                        <a:rPr lang="pt-PT" sz="900" dirty="0">
                          <a:effectLst/>
                        </a:rPr>
                        <a:t>Saída ≤1,0 mm, 2 cm</a:t>
                      </a:r>
                      <a:br>
                        <a:rPr lang="pt-PT" sz="900" dirty="0">
                          <a:effectLst/>
                        </a:rPr>
                      </a:br>
                      <a:r>
                        <a:rPr lang="pt-PT" sz="900" dirty="0">
                          <a:effectLst/>
                        </a:rPr>
                        <a:t>acima da pá ou</a:t>
                      </a:r>
                      <a:br>
                        <a:rPr lang="pt-PT" sz="900" dirty="0">
                          <a:effectLst/>
                        </a:rPr>
                      </a:br>
                      <a:r>
                        <a:rPr lang="pt-PT" sz="900" dirty="0">
                          <a:effectLst/>
                        </a:rPr>
                        <a:t>cesta</a:t>
                      </a:r>
                      <a:endParaRPr lang="pt-PT" sz="900" b="0" dirty="0">
                        <a:effectLst/>
                      </a:endParaRPr>
                    </a:p>
                  </a:txBody>
                  <a:tcPr marL="72811" marR="72811" marT="72811" marB="72811"/>
                </a:tc>
                <a:tc>
                  <a:txBody>
                    <a:bodyPr/>
                    <a:lstStyle/>
                    <a:p>
                      <a:pPr algn="l" fontAlgn="t"/>
                      <a:r>
                        <a:rPr lang="pt-PT" sz="900" dirty="0">
                          <a:effectLst/>
                        </a:rPr>
                        <a:t>Saída ≤1,0 mm, 1 cm</a:t>
                      </a:r>
                      <a:br>
                        <a:rPr lang="pt-PT" sz="900" dirty="0">
                          <a:effectLst/>
                        </a:rPr>
                      </a:br>
                      <a:r>
                        <a:rPr lang="pt-PT" sz="900" dirty="0">
                          <a:effectLst/>
                        </a:rPr>
                        <a:t>acima da pá ou</a:t>
                      </a:r>
                      <a:br>
                        <a:rPr lang="pt-PT" sz="900" dirty="0">
                          <a:effectLst/>
                        </a:rPr>
                      </a:br>
                      <a:r>
                        <a:rPr lang="pt-PT" sz="900" dirty="0">
                          <a:effectLst/>
                        </a:rPr>
                        <a:t>cesta</a:t>
                      </a:r>
                      <a:endParaRPr lang="pt-PT" sz="900" b="0" dirty="0">
                        <a:effectLst/>
                      </a:endParaRPr>
                    </a:p>
                  </a:txBody>
                  <a:tcPr marL="72811" marR="72811" marT="72811" marB="72811"/>
                </a:tc>
                <a:extLst>
                  <a:ext uri="{0D108BD9-81ED-4DB2-BD59-A6C34878D82A}">
                    <a16:rowId xmlns:a16="http://schemas.microsoft.com/office/drawing/2014/main" val="3010073944"/>
                  </a:ext>
                </a:extLst>
              </a:tr>
              <a:tr h="425219">
                <a:tc>
                  <a:txBody>
                    <a:bodyPr/>
                    <a:lstStyle/>
                    <a:p>
                      <a:pPr algn="l" fontAlgn="t"/>
                      <a:r>
                        <a:rPr lang="pt-PT" sz="900">
                          <a:effectLst/>
                        </a:rPr>
                        <a:t>Verticalidade do eixo</a:t>
                      </a:r>
                      <a:endParaRPr lang="pt-PT" sz="900" b="0">
                        <a:effectLst/>
                      </a:endParaRPr>
                    </a:p>
                  </a:txBody>
                  <a:tcPr marL="72811" marR="72811" marT="72811" marB="72811"/>
                </a:tc>
                <a:tc>
                  <a:txBody>
                    <a:bodyPr/>
                    <a:lstStyle/>
                    <a:p>
                      <a:pPr algn="l" fontAlgn="t"/>
                      <a:r>
                        <a:rPr lang="pt-PT" sz="900">
                          <a:effectLst/>
                        </a:rPr>
                        <a:t>&lt;0,5 ° da vertical em</a:t>
                      </a:r>
                      <a:br>
                        <a:rPr lang="pt-PT" sz="900">
                          <a:effectLst/>
                        </a:rPr>
                      </a:br>
                      <a:r>
                        <a:rPr lang="pt-PT" sz="900">
                          <a:effectLst/>
                        </a:rPr>
                        <a:t>2 pontos afastados 90 °</a:t>
                      </a:r>
                      <a:endParaRPr lang="pt-PT" sz="900" b="0">
                        <a:effectLst/>
                      </a:endParaRPr>
                    </a:p>
                  </a:txBody>
                  <a:tcPr marL="72811" marR="72811" marT="72811" marB="72811"/>
                </a:tc>
                <a:tc>
                  <a:txBody>
                    <a:bodyPr/>
                    <a:lstStyle/>
                    <a:p>
                      <a:pPr algn="l" fontAlgn="t"/>
                      <a:r>
                        <a:rPr lang="pt-PT" sz="900">
                          <a:effectLst/>
                        </a:rPr>
                        <a:t>&lt;0,5 ° da vertical em</a:t>
                      </a:r>
                      <a:br>
                        <a:rPr lang="pt-PT" sz="900">
                          <a:effectLst/>
                        </a:rPr>
                      </a:br>
                      <a:r>
                        <a:rPr lang="pt-PT" sz="900">
                          <a:effectLst/>
                        </a:rPr>
                        <a:t>2 pontos afastados 90 °</a:t>
                      </a:r>
                      <a:endParaRPr lang="pt-PT" sz="900" b="0">
                        <a:effectLst/>
                      </a:endParaRPr>
                    </a:p>
                  </a:txBody>
                  <a:tcPr marL="72811" marR="72811" marT="72811" marB="72811"/>
                </a:tc>
                <a:extLst>
                  <a:ext uri="{0D108BD9-81ED-4DB2-BD59-A6C34878D82A}">
                    <a16:rowId xmlns:a16="http://schemas.microsoft.com/office/drawing/2014/main" val="653279536"/>
                  </a:ext>
                </a:extLst>
              </a:tr>
              <a:tr h="425219">
                <a:tc>
                  <a:txBody>
                    <a:bodyPr/>
                    <a:lstStyle/>
                    <a:p>
                      <a:pPr algn="l" fontAlgn="t"/>
                      <a:r>
                        <a:rPr lang="pt-PT" sz="900" dirty="0">
                          <a:effectLst/>
                        </a:rPr>
                        <a:t>Ocilação do Cesto</a:t>
                      </a:r>
                      <a:endParaRPr lang="pt-PT" sz="900" b="0" dirty="0">
                        <a:effectLst/>
                      </a:endParaRPr>
                    </a:p>
                  </a:txBody>
                  <a:tcPr marL="72811" marR="72811" marT="72811" marB="72811"/>
                </a:tc>
                <a:tc>
                  <a:txBody>
                    <a:bodyPr/>
                    <a:lstStyle/>
                    <a:p>
                      <a:pPr algn="l" fontAlgn="t"/>
                      <a:r>
                        <a:rPr lang="pt-PT" sz="900">
                          <a:effectLst/>
                        </a:rPr>
                        <a:t>Saída ≤1,0 mm na</a:t>
                      </a:r>
                      <a:br>
                        <a:rPr lang="pt-PT" sz="900">
                          <a:effectLst/>
                        </a:rPr>
                      </a:br>
                      <a:r>
                        <a:rPr lang="pt-PT" sz="900">
                          <a:effectLst/>
                        </a:rPr>
                        <a:t>parte inferior da cesta</a:t>
                      </a:r>
                      <a:endParaRPr lang="pt-PT" sz="900" b="0">
                        <a:effectLst/>
                      </a:endParaRPr>
                    </a:p>
                  </a:txBody>
                  <a:tcPr marL="72811" marR="72811" marT="72811" marB="72811"/>
                </a:tc>
                <a:tc>
                  <a:txBody>
                    <a:bodyPr/>
                    <a:lstStyle/>
                    <a:p>
                      <a:pPr algn="l" fontAlgn="t"/>
                      <a:r>
                        <a:rPr lang="pt-PT" sz="900">
                          <a:effectLst/>
                        </a:rPr>
                        <a:t>Saída ≤1,0 mm na</a:t>
                      </a:r>
                      <a:br>
                        <a:rPr lang="pt-PT" sz="900">
                          <a:effectLst/>
                        </a:rPr>
                      </a:br>
                      <a:r>
                        <a:rPr lang="pt-PT" sz="900">
                          <a:effectLst/>
                        </a:rPr>
                        <a:t>parte inferior da cesta</a:t>
                      </a:r>
                      <a:endParaRPr lang="pt-PT" sz="900" b="0">
                        <a:effectLst/>
                      </a:endParaRPr>
                    </a:p>
                  </a:txBody>
                  <a:tcPr marL="72811" marR="72811" marT="72811" marB="72811"/>
                </a:tc>
                <a:extLst>
                  <a:ext uri="{0D108BD9-81ED-4DB2-BD59-A6C34878D82A}">
                    <a16:rowId xmlns:a16="http://schemas.microsoft.com/office/drawing/2014/main" val="2544505552"/>
                  </a:ext>
                </a:extLst>
              </a:tr>
              <a:tr h="704815">
                <a:tc>
                  <a:txBody>
                    <a:bodyPr/>
                    <a:lstStyle/>
                    <a:p>
                      <a:pPr algn="l" fontAlgn="t"/>
                      <a:r>
                        <a:rPr lang="pt-PT" sz="900" dirty="0">
                          <a:effectLst/>
                        </a:rPr>
                        <a:t>Centralização</a:t>
                      </a:r>
                      <a:endParaRPr lang="pt-PT" sz="900" b="0" dirty="0">
                        <a:effectLst/>
                      </a:endParaRPr>
                    </a:p>
                  </a:txBody>
                  <a:tcPr marL="72811" marR="72811" marT="72811" marB="72811"/>
                </a:tc>
                <a:tc>
                  <a:txBody>
                    <a:bodyPr/>
                    <a:lstStyle/>
                    <a:p>
                      <a:pPr algn="l" fontAlgn="t"/>
                      <a:r>
                        <a:rPr lang="pt-PT" sz="900" dirty="0">
                          <a:effectLst/>
                        </a:rPr>
                        <a:t>≤1,0 mm, a 2 mm e</a:t>
                      </a:r>
                      <a:br>
                        <a:rPr lang="pt-PT" sz="900" dirty="0">
                          <a:effectLst/>
                        </a:rPr>
                      </a:br>
                      <a:r>
                        <a:rPr lang="pt-PT" sz="900" dirty="0">
                          <a:effectLst/>
                        </a:rPr>
                        <a:t>60 mm acima do cesto ou</a:t>
                      </a:r>
                      <a:br>
                        <a:rPr lang="pt-PT" sz="900" dirty="0">
                          <a:effectLst/>
                        </a:rPr>
                      </a:br>
                      <a:r>
                        <a:rPr lang="pt-PT" sz="900" dirty="0">
                          <a:effectLst/>
                        </a:rPr>
                        <a:t>a 2 mm e 80 mm</a:t>
                      </a:r>
                      <a:br>
                        <a:rPr lang="pt-PT" sz="900" dirty="0">
                          <a:effectLst/>
                        </a:rPr>
                      </a:br>
                      <a:r>
                        <a:rPr lang="pt-PT" sz="900" dirty="0">
                          <a:effectLst/>
                        </a:rPr>
                        <a:t>acima da pá</a:t>
                      </a:r>
                      <a:endParaRPr lang="pt-PT" sz="900" b="0" dirty="0">
                        <a:effectLst/>
                      </a:endParaRPr>
                    </a:p>
                  </a:txBody>
                  <a:tcPr marL="72811" marR="72811" marT="72811" marB="72811"/>
                </a:tc>
                <a:tc>
                  <a:txBody>
                    <a:bodyPr/>
                    <a:lstStyle/>
                    <a:p>
                      <a:pPr algn="l" fontAlgn="t"/>
                      <a:r>
                        <a:rPr lang="pt-PT" sz="900" dirty="0">
                          <a:effectLst/>
                        </a:rPr>
                        <a:t>≤2,0 mm, não mais do</a:t>
                      </a:r>
                      <a:br>
                        <a:rPr lang="pt-PT" sz="900" dirty="0">
                          <a:effectLst/>
                        </a:rPr>
                      </a:br>
                      <a:r>
                        <a:rPr lang="pt-PT" sz="900" dirty="0">
                          <a:effectLst/>
                        </a:rPr>
                        <a:t>que 2 cm abaixo do</a:t>
                      </a:r>
                      <a:br>
                        <a:rPr lang="pt-PT" sz="900" dirty="0">
                          <a:effectLst/>
                        </a:rPr>
                      </a:br>
                      <a:r>
                        <a:rPr lang="pt-PT" sz="900" dirty="0">
                          <a:effectLst/>
                        </a:rPr>
                        <a:t>flange da cuba</a:t>
                      </a:r>
                      <a:endParaRPr lang="pt-PT" sz="900" b="0" dirty="0">
                        <a:effectLst/>
                      </a:endParaRPr>
                    </a:p>
                  </a:txBody>
                  <a:tcPr marL="72811" marR="72811" marT="72811" marB="72811"/>
                </a:tc>
                <a:extLst>
                  <a:ext uri="{0D108BD9-81ED-4DB2-BD59-A6C34878D82A}">
                    <a16:rowId xmlns:a16="http://schemas.microsoft.com/office/drawing/2014/main" val="1243332692"/>
                  </a:ext>
                </a:extLst>
              </a:tr>
              <a:tr h="425219">
                <a:tc>
                  <a:txBody>
                    <a:bodyPr/>
                    <a:lstStyle/>
                    <a:p>
                      <a:pPr algn="l" fontAlgn="t"/>
                      <a:r>
                        <a:rPr lang="pt-PT" sz="900" dirty="0">
                          <a:effectLst/>
                        </a:rPr>
                        <a:t>Verticalidade da Cuba</a:t>
                      </a:r>
                      <a:endParaRPr lang="pt-PT" sz="900" b="0" dirty="0">
                        <a:effectLst/>
                      </a:endParaRPr>
                    </a:p>
                  </a:txBody>
                  <a:tcPr marL="72811" marR="72811" marT="72811" marB="72811"/>
                </a:tc>
                <a:tc>
                  <a:txBody>
                    <a:bodyPr/>
                    <a:lstStyle/>
                    <a:p>
                      <a:pPr algn="l" fontAlgn="t"/>
                      <a:r>
                        <a:rPr lang="pt-PT" sz="900">
                          <a:effectLst/>
                        </a:rPr>
                        <a:t>&lt;1,0 ° da vertical em</a:t>
                      </a:r>
                      <a:br>
                        <a:rPr lang="pt-PT" sz="900">
                          <a:effectLst/>
                        </a:rPr>
                      </a:br>
                      <a:r>
                        <a:rPr lang="pt-PT" sz="900">
                          <a:effectLst/>
                        </a:rPr>
                        <a:t>2 pontos afastados 90 °</a:t>
                      </a:r>
                      <a:endParaRPr lang="pt-PT" sz="900" b="0">
                        <a:effectLst/>
                      </a:endParaRPr>
                    </a:p>
                  </a:txBody>
                  <a:tcPr marL="72811" marR="72811" marT="72811" marB="72811"/>
                </a:tc>
                <a:tc>
                  <a:txBody>
                    <a:bodyPr/>
                    <a:lstStyle/>
                    <a:p>
                      <a:pPr algn="l" fontAlgn="t"/>
                      <a:r>
                        <a:rPr lang="pt-PT" sz="900">
                          <a:effectLst/>
                        </a:rPr>
                        <a:t>&lt;0,5 ° da vertical em</a:t>
                      </a:r>
                      <a:br>
                        <a:rPr lang="pt-PT" sz="900">
                          <a:effectLst/>
                        </a:rPr>
                      </a:br>
                      <a:r>
                        <a:rPr lang="pt-PT" sz="900">
                          <a:effectLst/>
                        </a:rPr>
                        <a:t>2 pontos afastados 90 °</a:t>
                      </a:r>
                      <a:endParaRPr lang="pt-PT" sz="900" b="0">
                        <a:effectLst/>
                      </a:endParaRPr>
                    </a:p>
                  </a:txBody>
                  <a:tcPr marL="72811" marR="72811" marT="72811" marB="72811"/>
                </a:tc>
                <a:extLst>
                  <a:ext uri="{0D108BD9-81ED-4DB2-BD59-A6C34878D82A}">
                    <a16:rowId xmlns:a16="http://schemas.microsoft.com/office/drawing/2014/main" val="3806198435"/>
                  </a:ext>
                </a:extLst>
              </a:tr>
              <a:tr h="565017">
                <a:tc>
                  <a:txBody>
                    <a:bodyPr/>
                    <a:lstStyle/>
                    <a:p>
                      <a:pPr algn="l" fontAlgn="t"/>
                      <a:r>
                        <a:rPr lang="pt-PT" sz="900" dirty="0">
                          <a:effectLst/>
                        </a:rPr>
                        <a:t>Altura do cesto ou</a:t>
                      </a:r>
                      <a:br>
                        <a:rPr lang="pt-PT" sz="900" dirty="0">
                          <a:effectLst/>
                        </a:rPr>
                      </a:br>
                      <a:r>
                        <a:rPr lang="pt-PT" sz="900" dirty="0">
                          <a:effectLst/>
                        </a:rPr>
                        <a:t>pá, acima do</a:t>
                      </a:r>
                      <a:br>
                        <a:rPr lang="pt-PT" sz="900" dirty="0">
                          <a:effectLst/>
                        </a:rPr>
                      </a:br>
                      <a:r>
                        <a:rPr lang="pt-PT" sz="900" dirty="0">
                          <a:effectLst/>
                        </a:rPr>
                        <a:t>fundo da cuba</a:t>
                      </a:r>
                      <a:endParaRPr lang="pt-PT" sz="900" b="0" dirty="0">
                        <a:effectLst/>
                      </a:endParaRPr>
                    </a:p>
                  </a:txBody>
                  <a:tcPr marL="72811" marR="72811" marT="72811" marB="72811"/>
                </a:tc>
                <a:tc>
                  <a:txBody>
                    <a:bodyPr/>
                    <a:lstStyle/>
                    <a:p>
                      <a:pPr algn="l" fontAlgn="t"/>
                      <a:r>
                        <a:rPr lang="pt-PT" sz="900">
                          <a:effectLst/>
                        </a:rPr>
                        <a:t>25 ± 2 mm</a:t>
                      </a:r>
                      <a:endParaRPr lang="pt-PT" sz="900" b="0">
                        <a:effectLst/>
                      </a:endParaRPr>
                    </a:p>
                  </a:txBody>
                  <a:tcPr marL="72811" marR="72811" marT="72811" marB="72811"/>
                </a:tc>
                <a:tc>
                  <a:txBody>
                    <a:bodyPr/>
                    <a:lstStyle/>
                    <a:p>
                      <a:pPr algn="l" fontAlgn="t"/>
                      <a:r>
                        <a:rPr lang="pt-PT" sz="900">
                          <a:effectLst/>
                        </a:rPr>
                        <a:t>25 ± 2 mm</a:t>
                      </a:r>
                      <a:endParaRPr lang="pt-PT" sz="900" b="0">
                        <a:effectLst/>
                      </a:endParaRPr>
                    </a:p>
                  </a:txBody>
                  <a:tcPr marL="72811" marR="72811" marT="72811" marB="72811"/>
                </a:tc>
                <a:extLst>
                  <a:ext uri="{0D108BD9-81ED-4DB2-BD59-A6C34878D82A}">
                    <a16:rowId xmlns:a16="http://schemas.microsoft.com/office/drawing/2014/main" val="26662541"/>
                  </a:ext>
                </a:extLst>
              </a:tr>
              <a:tr h="425219">
                <a:tc>
                  <a:txBody>
                    <a:bodyPr/>
                    <a:lstStyle/>
                    <a:p>
                      <a:pPr algn="l" fontAlgn="t"/>
                      <a:r>
                        <a:rPr lang="pt-PT" sz="900">
                          <a:effectLst/>
                        </a:rPr>
                        <a:t>Velocidade de rotação</a:t>
                      </a:r>
                      <a:br>
                        <a:rPr lang="pt-PT" sz="900">
                          <a:effectLst/>
                        </a:rPr>
                      </a:br>
                      <a:r>
                        <a:rPr lang="pt-PT" sz="900">
                          <a:effectLst/>
                        </a:rPr>
                        <a:t>(50 rpm)</a:t>
                      </a:r>
                      <a:endParaRPr lang="pt-PT" sz="900" b="0">
                        <a:effectLst/>
                      </a:endParaRPr>
                    </a:p>
                  </a:txBody>
                  <a:tcPr marL="72811" marR="72811" marT="72811" marB="72811"/>
                </a:tc>
                <a:tc>
                  <a:txBody>
                    <a:bodyPr/>
                    <a:lstStyle/>
                    <a:p>
                      <a:pPr algn="l" fontAlgn="t"/>
                      <a:r>
                        <a:rPr lang="pt-PT" sz="900">
                          <a:effectLst/>
                        </a:rPr>
                        <a:t>± 2 rpm</a:t>
                      </a:r>
                      <a:endParaRPr lang="pt-PT" sz="900" b="0">
                        <a:effectLst/>
                      </a:endParaRPr>
                    </a:p>
                  </a:txBody>
                  <a:tcPr marL="72811" marR="72811" marT="72811" marB="72811"/>
                </a:tc>
                <a:tc>
                  <a:txBody>
                    <a:bodyPr/>
                    <a:lstStyle/>
                    <a:p>
                      <a:pPr algn="l" fontAlgn="t"/>
                      <a:r>
                        <a:rPr lang="pt-PT" sz="900">
                          <a:effectLst/>
                        </a:rPr>
                        <a:t>± 1 rpm</a:t>
                      </a:r>
                      <a:endParaRPr lang="pt-PT" sz="900" b="0">
                        <a:effectLst/>
                      </a:endParaRPr>
                    </a:p>
                  </a:txBody>
                  <a:tcPr marL="72811" marR="72811" marT="72811" marB="72811"/>
                </a:tc>
                <a:extLst>
                  <a:ext uri="{0D108BD9-81ED-4DB2-BD59-A6C34878D82A}">
                    <a16:rowId xmlns:a16="http://schemas.microsoft.com/office/drawing/2014/main" val="3750597725"/>
                  </a:ext>
                </a:extLst>
              </a:tr>
              <a:tr h="425219">
                <a:tc>
                  <a:txBody>
                    <a:bodyPr/>
                    <a:lstStyle/>
                    <a:p>
                      <a:pPr algn="l" fontAlgn="t"/>
                      <a:r>
                        <a:rPr lang="pt-PT" sz="900">
                          <a:effectLst/>
                        </a:rPr>
                        <a:t>Temperatura</a:t>
                      </a:r>
                      <a:endParaRPr lang="pt-PT" sz="900" b="0">
                        <a:effectLst/>
                      </a:endParaRPr>
                    </a:p>
                  </a:txBody>
                  <a:tcPr marL="72811" marR="72811" marT="72811" marB="72811"/>
                </a:tc>
                <a:tc>
                  <a:txBody>
                    <a:bodyPr/>
                    <a:lstStyle/>
                    <a:p>
                      <a:pPr algn="l" fontAlgn="t"/>
                      <a:r>
                        <a:rPr lang="pt-PT" sz="900">
                          <a:effectLst/>
                        </a:rPr>
                        <a:t>37 + 0,5 ° C</a:t>
                      </a:r>
                      <a:endParaRPr lang="pt-PT" sz="900" b="0">
                        <a:effectLst/>
                      </a:endParaRPr>
                    </a:p>
                  </a:txBody>
                  <a:tcPr marL="72811" marR="72811" marT="72811" marB="72811"/>
                </a:tc>
                <a:tc>
                  <a:txBody>
                    <a:bodyPr/>
                    <a:lstStyle/>
                    <a:p>
                      <a:pPr algn="l" fontAlgn="t"/>
                      <a:r>
                        <a:rPr lang="pt-PT" sz="900" dirty="0">
                          <a:effectLst/>
                        </a:rPr>
                        <a:t>37 ± 0,5 ° C, intervalo não</a:t>
                      </a:r>
                      <a:br>
                        <a:rPr lang="pt-PT" sz="900" dirty="0">
                          <a:effectLst/>
                        </a:rPr>
                      </a:br>
                      <a:r>
                        <a:rPr lang="pt-PT" sz="900" dirty="0">
                          <a:effectLst/>
                        </a:rPr>
                        <a:t>superior a 0,4 ° C</a:t>
                      </a:r>
                      <a:endParaRPr lang="pt-PT" sz="900" b="0" dirty="0">
                        <a:effectLst/>
                      </a:endParaRPr>
                    </a:p>
                  </a:txBody>
                  <a:tcPr marL="72811" marR="72811" marT="72811" marB="72811"/>
                </a:tc>
                <a:extLst>
                  <a:ext uri="{0D108BD9-81ED-4DB2-BD59-A6C34878D82A}">
                    <a16:rowId xmlns:a16="http://schemas.microsoft.com/office/drawing/2014/main" val="1050315011"/>
                  </a:ext>
                </a:extLst>
              </a:tr>
            </a:tbl>
          </a:graphicData>
        </a:graphic>
      </p:graphicFrame>
    </p:spTree>
    <p:extLst>
      <p:ext uri="{BB962C8B-B14F-4D97-AF65-F5344CB8AC3E}">
        <p14:creationId xmlns:p14="http://schemas.microsoft.com/office/powerpoint/2010/main" val="3659858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827584" y="260648"/>
            <a:ext cx="8095528" cy="677108"/>
          </a:xfrm>
          <a:prstGeom prst="rect">
            <a:avLst/>
          </a:prstGeom>
        </p:spPr>
        <p:txBody>
          <a:bodyPr wrap="square">
            <a:spAutoFit/>
          </a:bodyPr>
          <a:lstStyle/>
          <a:p>
            <a:r>
              <a:rPr lang="pt-BR" sz="3800" dirty="0">
                <a:solidFill>
                  <a:schemeClr val="accent1">
                    <a:lumMod val="75000"/>
                  </a:schemeClr>
                </a:solidFill>
                <a:latin typeface="Times New Roman" panose="02020603050405020304" pitchFamily="18" charset="0"/>
                <a:cs typeface="Times New Roman" panose="02020603050405020304" pitchFamily="18" charset="0"/>
              </a:rPr>
              <a:t>Legislações e fontes utilizadas</a:t>
            </a:r>
          </a:p>
        </p:txBody>
      </p:sp>
      <p:sp>
        <p:nvSpPr>
          <p:cNvPr id="5" name="Espaço Reservado para Conteúdo 2"/>
          <p:cNvSpPr txBox="1">
            <a:spLocks/>
          </p:cNvSpPr>
          <p:nvPr/>
        </p:nvSpPr>
        <p:spPr>
          <a:xfrm>
            <a:off x="34389" y="1340768"/>
            <a:ext cx="9109611" cy="4752528"/>
          </a:xfrm>
          <a:prstGeom prst="rect">
            <a:avLst/>
          </a:prstGeom>
        </p:spPr>
        <p:txBody>
          <a:bodyPr>
            <a:normAutofit/>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60000"/>
              </a:lnSpc>
              <a:spcBef>
                <a:spcPts val="0"/>
              </a:spcBef>
              <a:buFont typeface="Wingdings" panose="05000000000000000000" pitchFamily="2" charset="2"/>
              <a:buChar char="ü"/>
            </a:pPr>
            <a:r>
              <a:rPr lang="pt-BR" sz="1800" b="0" dirty="0">
                <a:latin typeface="Times New Roman" panose="02020603050405020304" pitchFamily="18" charset="0"/>
                <a:cs typeface="Times New Roman" panose="02020603050405020304" pitchFamily="18" charset="0"/>
              </a:rPr>
              <a:t>Farmacopeia Brasileira 6ª edição: Capitulo 5.1.5: TESTE DE DISSOLUÇÃO;</a:t>
            </a:r>
          </a:p>
          <a:p>
            <a:pPr>
              <a:lnSpc>
                <a:spcPct val="160000"/>
              </a:lnSpc>
              <a:spcBef>
                <a:spcPts val="0"/>
              </a:spcBef>
              <a:buFont typeface="Wingdings" panose="05000000000000000000" pitchFamily="2" charset="2"/>
              <a:buChar char="ü"/>
            </a:pPr>
            <a:r>
              <a:rPr lang="pt-BR" sz="1800" b="0" dirty="0">
                <a:latin typeface="Times New Roman" panose="02020603050405020304" pitchFamily="18" charset="0"/>
                <a:cs typeface="Times New Roman" panose="02020603050405020304" pitchFamily="18" charset="0"/>
              </a:rPr>
              <a:t>Resolução-RDC nº 301, de 21 de Agosto de 2019 – </a:t>
            </a:r>
            <a:r>
              <a:rPr lang="pt-PT" sz="1800" b="0" dirty="0">
                <a:latin typeface="Times New Roman" panose="02020603050405020304" pitchFamily="18" charset="0"/>
                <a:cs typeface="Times New Roman" panose="02020603050405020304" pitchFamily="18" charset="0"/>
              </a:rPr>
              <a:t>Boas Práticas de Fabricação de Medicamentos</a:t>
            </a:r>
            <a:r>
              <a:rPr lang="pt-BR" sz="1800" b="0" dirty="0">
                <a:latin typeface="Times New Roman" panose="02020603050405020304" pitchFamily="18" charset="0"/>
                <a:cs typeface="Times New Roman" panose="02020603050405020304" pitchFamily="18" charset="0"/>
              </a:rPr>
              <a:t>;</a:t>
            </a:r>
          </a:p>
          <a:p>
            <a:pPr>
              <a:lnSpc>
                <a:spcPct val="160000"/>
              </a:lnSpc>
              <a:spcBef>
                <a:spcPts val="0"/>
              </a:spcBef>
              <a:buFont typeface="Wingdings" panose="05000000000000000000" pitchFamily="2" charset="2"/>
              <a:buChar char="ü"/>
            </a:pPr>
            <a:r>
              <a:rPr lang="pt-BR" sz="1800" b="0" dirty="0">
                <a:latin typeface="Times New Roman" panose="02020603050405020304" pitchFamily="18" charset="0"/>
                <a:cs typeface="Times New Roman" panose="02020603050405020304" pitchFamily="18" charset="0"/>
              </a:rPr>
              <a:t>Guia 14 de dissolução aplicável a medicamentos genéricos, novos e similares;</a:t>
            </a:r>
          </a:p>
          <a:p>
            <a:pPr>
              <a:lnSpc>
                <a:spcPct val="160000"/>
              </a:lnSpc>
              <a:spcBef>
                <a:spcPts val="0"/>
              </a:spcBef>
              <a:buFont typeface="Wingdings" panose="05000000000000000000" pitchFamily="2" charset="2"/>
              <a:buChar char="ü"/>
            </a:pPr>
            <a:r>
              <a:rPr lang="pt-BR" sz="1800" b="0" dirty="0">
                <a:latin typeface="Times New Roman" panose="02020603050405020304" pitchFamily="18" charset="0"/>
                <a:cs typeface="Times New Roman" panose="02020603050405020304" pitchFamily="18" charset="0"/>
              </a:rPr>
              <a:t>USP – Dissolution &lt;711&gt; </a:t>
            </a:r>
          </a:p>
          <a:p>
            <a:pPr>
              <a:lnSpc>
                <a:spcPct val="160000"/>
              </a:lnSpc>
              <a:spcBef>
                <a:spcPts val="0"/>
              </a:spcBef>
              <a:buFont typeface="Wingdings" panose="05000000000000000000" pitchFamily="2" charset="2"/>
              <a:buChar char="ü"/>
            </a:pPr>
            <a:r>
              <a:rPr lang="pt-BR" sz="1800" b="0" dirty="0">
                <a:latin typeface="Times New Roman" panose="02020603050405020304" pitchFamily="18" charset="0"/>
                <a:cs typeface="Times New Roman" panose="02020603050405020304" pitchFamily="18" charset="0"/>
              </a:rPr>
              <a:t>MG-FQ-0005 - Método Geral - DISSOLUÇÃO</a:t>
            </a:r>
          </a:p>
          <a:p>
            <a:pPr>
              <a:lnSpc>
                <a:spcPct val="160000"/>
              </a:lnSpc>
              <a:spcBef>
                <a:spcPts val="0"/>
              </a:spcBef>
              <a:buFont typeface="Wingdings" panose="05000000000000000000" pitchFamily="2" charset="2"/>
              <a:buChar char="ü"/>
            </a:pPr>
            <a:r>
              <a:rPr lang="pt-BR" sz="1800" b="0" dirty="0">
                <a:latin typeface="Times New Roman" panose="02020603050405020304" pitchFamily="18" charset="0"/>
                <a:cs typeface="Times New Roman" panose="02020603050405020304" pitchFamily="18" charset="0"/>
              </a:rPr>
              <a:t>CQF 236 – DISSOLUTOR ERWEKA DT 820</a:t>
            </a:r>
          </a:p>
          <a:p>
            <a:pPr>
              <a:lnSpc>
                <a:spcPct val="160000"/>
              </a:lnSpc>
              <a:spcBef>
                <a:spcPts val="0"/>
              </a:spcBef>
              <a:buFont typeface="Wingdings" panose="05000000000000000000" pitchFamily="2" charset="2"/>
              <a:buChar char="ü"/>
            </a:pPr>
            <a:r>
              <a:rPr lang="pt-BR" sz="1800" b="0" dirty="0">
                <a:latin typeface="Times New Roman" panose="02020603050405020304" pitchFamily="18" charset="0"/>
                <a:cs typeface="Times New Roman" panose="02020603050405020304" pitchFamily="18" charset="0"/>
              </a:rPr>
              <a:t>CQ 248 – DISSOLUTOR ERWEKA DT 1412</a:t>
            </a:r>
          </a:p>
          <a:p>
            <a:pPr>
              <a:lnSpc>
                <a:spcPct val="160000"/>
              </a:lnSpc>
              <a:spcBef>
                <a:spcPts val="0"/>
              </a:spcBef>
              <a:buFont typeface="Wingdings" panose="05000000000000000000" pitchFamily="2" charset="2"/>
              <a:buChar char="ü"/>
            </a:pPr>
            <a:r>
              <a:rPr lang="pt-BR" sz="1800" b="0" dirty="0">
                <a:latin typeface="Times New Roman" panose="02020603050405020304" pitchFamily="18" charset="0"/>
                <a:cs typeface="Times New Roman" panose="02020603050405020304" pitchFamily="18" charset="0"/>
              </a:rPr>
              <a:t>DA 020 - GUIA PARA DESENVOLVIMENTO DE MÉTODOS DE DISSOLUÇÃO</a:t>
            </a:r>
          </a:p>
          <a:p>
            <a:pPr marL="0" indent="0">
              <a:buNone/>
            </a:pPr>
            <a:endParaRPr lang="pt-BR" sz="2300" b="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pt-BR" sz="2300" b="0" dirty="0">
              <a:latin typeface="Times New Roman" panose="02020603050405020304" pitchFamily="18" charset="0"/>
              <a:cs typeface="Times New Roman" panose="02020603050405020304" pitchFamily="18" charset="0"/>
            </a:endParaRPr>
          </a:p>
          <a:p>
            <a:pPr marL="0" indent="0">
              <a:buNone/>
            </a:pPr>
            <a:endParaRPr lang="pt-BR" sz="2500" b="0" dirty="0">
              <a:latin typeface="Times New Roman" panose="02020603050405020304" pitchFamily="18" charset="0"/>
              <a:cs typeface="Times New Roman" panose="02020603050405020304" pitchFamily="18" charset="0"/>
            </a:endParaRPr>
          </a:p>
          <a:p>
            <a:pPr marL="0" indent="0">
              <a:buFont typeface="Arial" pitchFamily="34" charset="0"/>
              <a:buNone/>
            </a:pPr>
            <a:endParaRPr lang="pt-BR" b="0" dirty="0"/>
          </a:p>
          <a:p>
            <a:pPr>
              <a:buFont typeface="Wingdings" panose="05000000000000000000" pitchFamily="2" charset="2"/>
              <a:buChar char="ü"/>
            </a:pPr>
            <a:endParaRPr lang="pt-BR" b="0" dirty="0"/>
          </a:p>
          <a:p>
            <a:pPr>
              <a:buFont typeface="Wingdings" panose="05000000000000000000" pitchFamily="2" charset="2"/>
              <a:buChar char="ü"/>
            </a:pPr>
            <a:endParaRPr lang="pt-BR" b="0" dirty="0"/>
          </a:p>
        </p:txBody>
      </p:sp>
    </p:spTree>
    <p:extLst>
      <p:ext uri="{BB962C8B-B14F-4D97-AF65-F5344CB8AC3E}">
        <p14:creationId xmlns:p14="http://schemas.microsoft.com/office/powerpoint/2010/main" val="360592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PT" sz="4000" dirty="0">
                <a:solidFill>
                  <a:schemeClr val="accent1">
                    <a:lumMod val="75000"/>
                  </a:schemeClr>
                </a:solidFill>
                <a:latin typeface="Times New Roman" panose="02020603050405020304" pitchFamily="18" charset="0"/>
                <a:cs typeface="Times New Roman" panose="02020603050405020304" pitchFamily="18" charset="0"/>
              </a:rPr>
              <a:t>Calibração do Dissolutor</a:t>
            </a:r>
            <a:endParaRPr lang="pt-BR" sz="4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Retângulo 2">
            <a:extLst>
              <a:ext uri="{FF2B5EF4-FFF2-40B4-BE49-F238E27FC236}">
                <a16:creationId xmlns:a16="http://schemas.microsoft.com/office/drawing/2014/main" id="{D6F1BB7E-ECE0-4B01-B3F6-5891347AC33C}"/>
              </a:ext>
            </a:extLst>
          </p:cNvPr>
          <p:cNvSpPr/>
          <p:nvPr/>
        </p:nvSpPr>
        <p:spPr>
          <a:xfrm>
            <a:off x="460374" y="1268760"/>
            <a:ext cx="8432105" cy="4247317"/>
          </a:xfrm>
          <a:prstGeom prst="rect">
            <a:avLst/>
          </a:prstGeom>
        </p:spPr>
        <p:txBody>
          <a:bodyPr wrap="square">
            <a:spAutoFit/>
          </a:bodyPr>
          <a:lstStyle/>
          <a:p>
            <a:r>
              <a:rPr lang="pt-PT" dirty="0">
                <a:solidFill>
                  <a:srgbClr val="1268B3"/>
                </a:solidFill>
                <a:latin typeface="helvetica" panose="020B0604020202020204" pitchFamily="34" charset="0"/>
              </a:rPr>
              <a:t>Conjunto Geral</a:t>
            </a:r>
          </a:p>
          <a:p>
            <a:endParaRPr lang="pt-PT" dirty="0">
              <a:solidFill>
                <a:srgbClr val="1268B3"/>
              </a:solidFill>
              <a:latin typeface="helvetica" panose="020B0604020202020204" pitchFamily="34" charset="0"/>
            </a:endParaRPr>
          </a:p>
          <a:p>
            <a:r>
              <a:rPr lang="pt-PT" b="0" dirty="0">
                <a:solidFill>
                  <a:srgbClr val="C00000"/>
                </a:solidFill>
                <a:latin typeface="helvetica" panose="020B0604020202020204" pitchFamily="34" charset="0"/>
              </a:rPr>
              <a:t>Segundo a USP: </a:t>
            </a:r>
            <a:r>
              <a:rPr lang="pt-PT" b="0" dirty="0">
                <a:solidFill>
                  <a:srgbClr val="333333"/>
                </a:solidFill>
                <a:latin typeface="helvetica" panose="020B0604020202020204" pitchFamily="34" charset="0"/>
              </a:rPr>
              <a:t>"Todos os recipientes e partes individuais dos elementos de agitação (eixos, cestos, pás e cubas) devem ser identificados, documentados e mantidos na mesma posição no mesmo conjunto de teste para todas as execuções de dissolução.“</a:t>
            </a:r>
          </a:p>
          <a:p>
            <a:endParaRPr lang="pt-BR" b="0" dirty="0">
              <a:solidFill>
                <a:srgbClr val="333333"/>
              </a:solidFill>
              <a:latin typeface="helvetica" panose="020B0604020202020204" pitchFamily="34" charset="0"/>
            </a:endParaRPr>
          </a:p>
          <a:p>
            <a:endParaRPr lang="pt-BR" b="0" dirty="0">
              <a:solidFill>
                <a:srgbClr val="333333"/>
              </a:solidFill>
              <a:latin typeface="helvetica" panose="020B0604020202020204" pitchFamily="34" charset="0"/>
            </a:endParaRPr>
          </a:p>
          <a:p>
            <a:endParaRPr lang="pt-PT" b="0" dirty="0">
              <a:solidFill>
                <a:srgbClr val="333333"/>
              </a:solidFill>
              <a:latin typeface="helvetica" panose="020B0604020202020204" pitchFamily="34" charset="0"/>
            </a:endParaRPr>
          </a:p>
          <a:p>
            <a:r>
              <a:rPr lang="pt-PT" dirty="0">
                <a:solidFill>
                  <a:srgbClr val="1268B3"/>
                </a:solidFill>
                <a:latin typeface="helvetica" panose="020B0604020202020204" pitchFamily="34" charset="0"/>
              </a:rPr>
              <a:t>Serialização</a:t>
            </a:r>
          </a:p>
          <a:p>
            <a:endParaRPr lang="pt-PT" dirty="0">
              <a:solidFill>
                <a:srgbClr val="1268B3"/>
              </a:solidFill>
              <a:latin typeface="helvetica" panose="020B0604020202020204" pitchFamily="34" charset="0"/>
            </a:endParaRPr>
          </a:p>
          <a:p>
            <a:r>
              <a:rPr lang="pt-PT" b="0" dirty="0">
                <a:solidFill>
                  <a:srgbClr val="333333"/>
                </a:solidFill>
                <a:latin typeface="helvetica" panose="020B0604020202020204" pitchFamily="34" charset="0"/>
              </a:rPr>
              <a:t>Os eixos, cestos, pás e cubas devem ser serializadas (identificados com numero de série) e certificadas individualmente. Isso significa que são testados individualmente para garantir que não apenas atendam às especificações da Farmacopéia. </a:t>
            </a:r>
            <a:endParaRPr lang="pt-PT" b="0" i="0" dirty="0">
              <a:solidFill>
                <a:srgbClr val="333333"/>
              </a:solidFill>
              <a:effectLst/>
              <a:latin typeface="helvetica" panose="020B0604020202020204" pitchFamily="34" charset="0"/>
            </a:endParaRPr>
          </a:p>
        </p:txBody>
      </p:sp>
    </p:spTree>
    <p:extLst>
      <p:ext uri="{BB962C8B-B14F-4D97-AF65-F5344CB8AC3E}">
        <p14:creationId xmlns:p14="http://schemas.microsoft.com/office/powerpoint/2010/main" val="3775106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PT" sz="4000" dirty="0">
                <a:solidFill>
                  <a:schemeClr val="accent1">
                    <a:lumMod val="75000"/>
                  </a:schemeClr>
                </a:solidFill>
                <a:latin typeface="Times New Roman" panose="02020603050405020304" pitchFamily="18" charset="0"/>
                <a:cs typeface="Times New Roman" panose="02020603050405020304" pitchFamily="18" charset="0"/>
              </a:rPr>
              <a:t>Calibração do Dissolutor</a:t>
            </a:r>
            <a:endParaRPr lang="pt-BR" sz="4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 name="Retângulo 1">
            <a:extLst>
              <a:ext uri="{FF2B5EF4-FFF2-40B4-BE49-F238E27FC236}">
                <a16:creationId xmlns:a16="http://schemas.microsoft.com/office/drawing/2014/main" id="{6EDBA5FF-1A1E-4D3D-BC09-58A3AD2340C3}"/>
              </a:ext>
            </a:extLst>
          </p:cNvPr>
          <p:cNvSpPr/>
          <p:nvPr/>
        </p:nvSpPr>
        <p:spPr>
          <a:xfrm>
            <a:off x="611560" y="1340768"/>
            <a:ext cx="8064896" cy="3970318"/>
          </a:xfrm>
          <a:prstGeom prst="rect">
            <a:avLst/>
          </a:prstGeom>
        </p:spPr>
        <p:txBody>
          <a:bodyPr wrap="square">
            <a:spAutoFit/>
          </a:bodyPr>
          <a:lstStyle/>
          <a:p>
            <a:pPr algn="just"/>
            <a:r>
              <a:rPr lang="pt-PT" dirty="0">
                <a:solidFill>
                  <a:srgbClr val="1268B3"/>
                </a:solidFill>
                <a:latin typeface="helvetica" panose="020B0604020202020204" pitchFamily="34" charset="0"/>
              </a:rPr>
              <a:t>Comprimidos calibradores de prednisona</a:t>
            </a:r>
          </a:p>
          <a:p>
            <a:pPr algn="just"/>
            <a:endParaRPr lang="pt-PT" dirty="0">
              <a:solidFill>
                <a:srgbClr val="1268B3"/>
              </a:solidFill>
              <a:latin typeface="helvetica" panose="020B0604020202020204" pitchFamily="34" charset="0"/>
            </a:endParaRPr>
          </a:p>
          <a:p>
            <a:pPr algn="just"/>
            <a:r>
              <a:rPr lang="pt-PT" b="0" dirty="0">
                <a:solidFill>
                  <a:srgbClr val="333333"/>
                </a:solidFill>
                <a:latin typeface="helvetica" panose="020B0604020202020204" pitchFamily="34" charset="0"/>
              </a:rPr>
              <a:t>Os comprimidos do Calibrador de Prednisona estão disponíveis no representante nacional da USP. Os critérios de Aprovado / Reprovado dependem do lote e publicados com os tablets, assim como o CV% permitido entre os recipientes. </a:t>
            </a:r>
          </a:p>
          <a:p>
            <a:pPr algn="just"/>
            <a:endParaRPr lang="pt-PT" b="0" dirty="0">
              <a:solidFill>
                <a:srgbClr val="333333"/>
              </a:solidFill>
              <a:latin typeface="helvetica" panose="020B0604020202020204" pitchFamily="34" charset="0"/>
            </a:endParaRPr>
          </a:p>
          <a:p>
            <a:pPr algn="just"/>
            <a:r>
              <a:rPr lang="pt-PT" b="0" dirty="0">
                <a:solidFill>
                  <a:srgbClr val="333333"/>
                </a:solidFill>
                <a:latin typeface="helvetica" panose="020B0604020202020204" pitchFamily="34" charset="0"/>
              </a:rPr>
              <a:t>A prednisona é muito sensível e pode falhar por vários motivos. Se ocorrer uma falha, pode haver implicações para os testes realizados desde a última calibração e, por isso, é importante manter tudo sobre o dissulutor nas melhores condições e constantemente verificado.</a:t>
            </a:r>
          </a:p>
          <a:p>
            <a:pPr algn="just"/>
            <a:endParaRPr lang="pt-PT" b="0" dirty="0">
              <a:solidFill>
                <a:srgbClr val="333333"/>
              </a:solidFill>
              <a:latin typeface="helvetica" panose="020B0604020202020204" pitchFamily="34" charset="0"/>
            </a:endParaRPr>
          </a:p>
          <a:p>
            <a:pPr algn="just"/>
            <a:r>
              <a:rPr lang="pt-PT" b="0" dirty="0">
                <a:solidFill>
                  <a:srgbClr val="333333"/>
                </a:solidFill>
                <a:latin typeface="helvetica" panose="020B0604020202020204" pitchFamily="34" charset="0"/>
              </a:rPr>
              <a:t>Falhas devido a má desgaseificação, vibração, vasos, parâmetros do testador físico e armazenamento deficiente não são incomuns.</a:t>
            </a:r>
            <a:endParaRPr lang="pt-PT" b="0" i="0" dirty="0">
              <a:solidFill>
                <a:srgbClr val="333333"/>
              </a:solidFill>
              <a:effectLst/>
              <a:latin typeface="helvetica" panose="020B0604020202020204" pitchFamily="34" charset="0"/>
            </a:endParaRPr>
          </a:p>
        </p:txBody>
      </p:sp>
    </p:spTree>
    <p:extLst>
      <p:ext uri="{BB962C8B-B14F-4D97-AF65-F5344CB8AC3E}">
        <p14:creationId xmlns:p14="http://schemas.microsoft.com/office/powerpoint/2010/main" val="30864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Cubas</a:t>
            </a:r>
          </a:p>
        </p:txBody>
      </p:sp>
      <p:pic>
        <p:nvPicPr>
          <p:cNvPr id="2" name="Imagem 1">
            <a:extLst>
              <a:ext uri="{FF2B5EF4-FFF2-40B4-BE49-F238E27FC236}">
                <a16:creationId xmlns:a16="http://schemas.microsoft.com/office/drawing/2014/main" id="{529E55A3-325A-429B-9106-71E85118A29A}"/>
              </a:ext>
            </a:extLst>
          </p:cNvPr>
          <p:cNvPicPr>
            <a:picLocks noChangeAspect="1"/>
          </p:cNvPicPr>
          <p:nvPr/>
        </p:nvPicPr>
        <p:blipFill>
          <a:blip r:embed="rId2"/>
          <a:stretch>
            <a:fillRect/>
          </a:stretch>
        </p:blipFill>
        <p:spPr>
          <a:xfrm>
            <a:off x="95250" y="2852936"/>
            <a:ext cx="8953500" cy="2562225"/>
          </a:xfrm>
          <a:prstGeom prst="rect">
            <a:avLst/>
          </a:prstGeom>
        </p:spPr>
      </p:pic>
      <p:sp>
        <p:nvSpPr>
          <p:cNvPr id="3" name="Retângulo 2">
            <a:extLst>
              <a:ext uri="{FF2B5EF4-FFF2-40B4-BE49-F238E27FC236}">
                <a16:creationId xmlns:a16="http://schemas.microsoft.com/office/drawing/2014/main" id="{9ECCBF22-1949-4E29-8CF6-70628DDA3ADA}"/>
              </a:ext>
            </a:extLst>
          </p:cNvPr>
          <p:cNvSpPr/>
          <p:nvPr/>
        </p:nvSpPr>
        <p:spPr>
          <a:xfrm>
            <a:off x="209389" y="1375608"/>
            <a:ext cx="8725222" cy="646331"/>
          </a:xfrm>
          <a:prstGeom prst="rect">
            <a:avLst/>
          </a:prstGeom>
        </p:spPr>
        <p:txBody>
          <a:bodyPr wrap="square">
            <a:spAutoFit/>
          </a:bodyPr>
          <a:lstStyle/>
          <a:p>
            <a:r>
              <a:rPr lang="pt-PT" b="0" dirty="0">
                <a:solidFill>
                  <a:srgbClr val="333333"/>
                </a:solidFill>
                <a:latin typeface="helvetica" panose="020B0604020202020204" pitchFamily="34" charset="0"/>
              </a:rPr>
              <a:t>As Cubas de dissolução são uma parte crítica do aparelho e devem ser tratados como uma parte de precisão, da mesma forma que as outras partes do Dissolutor.</a:t>
            </a:r>
            <a:endParaRPr lang="pt-PT" b="0" i="0" dirty="0">
              <a:solidFill>
                <a:srgbClr val="333333"/>
              </a:solidFill>
              <a:effectLst/>
              <a:latin typeface="helvetica" panose="020B0604020202020204" pitchFamily="34" charset="0"/>
            </a:endParaRPr>
          </a:p>
        </p:txBody>
      </p:sp>
    </p:spTree>
    <p:extLst>
      <p:ext uri="{BB962C8B-B14F-4D97-AF65-F5344CB8AC3E}">
        <p14:creationId xmlns:p14="http://schemas.microsoft.com/office/powerpoint/2010/main" val="3448599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Cubas</a:t>
            </a:r>
          </a:p>
        </p:txBody>
      </p:sp>
      <p:sp>
        <p:nvSpPr>
          <p:cNvPr id="4" name="Retângulo 3">
            <a:extLst>
              <a:ext uri="{FF2B5EF4-FFF2-40B4-BE49-F238E27FC236}">
                <a16:creationId xmlns:a16="http://schemas.microsoft.com/office/drawing/2014/main" id="{14925E92-827F-4D36-8A8B-084A2C6FC58D}"/>
              </a:ext>
            </a:extLst>
          </p:cNvPr>
          <p:cNvSpPr/>
          <p:nvPr/>
        </p:nvSpPr>
        <p:spPr>
          <a:xfrm>
            <a:off x="155575" y="1332887"/>
            <a:ext cx="3840361" cy="2308324"/>
          </a:xfrm>
          <a:prstGeom prst="rect">
            <a:avLst/>
          </a:prstGeom>
        </p:spPr>
        <p:txBody>
          <a:bodyPr wrap="square">
            <a:spAutoFit/>
          </a:bodyPr>
          <a:lstStyle/>
          <a:p>
            <a:r>
              <a:rPr lang="pt-PT" dirty="0">
                <a:solidFill>
                  <a:srgbClr val="1268B3"/>
                </a:solidFill>
                <a:latin typeface="helvetica" panose="020B0604020202020204" pitchFamily="34" charset="0"/>
              </a:rPr>
              <a:t>Cubas de vidro</a:t>
            </a:r>
          </a:p>
          <a:p>
            <a:r>
              <a:rPr lang="pt-PT" b="0" dirty="0">
                <a:solidFill>
                  <a:srgbClr val="333333"/>
                </a:solidFill>
                <a:latin typeface="helvetica" panose="020B0604020202020204" pitchFamily="34" charset="0"/>
              </a:rPr>
              <a:t>Resistentes a ácidos</a:t>
            </a:r>
          </a:p>
          <a:p>
            <a:r>
              <a:rPr lang="pt-PT" b="0" i="0" dirty="0">
                <a:solidFill>
                  <a:srgbClr val="333333"/>
                </a:solidFill>
                <a:effectLst/>
                <a:latin typeface="helvetica" panose="020B0604020202020204" pitchFamily="34" charset="0"/>
              </a:rPr>
              <a:t>Tran</a:t>
            </a:r>
            <a:r>
              <a:rPr lang="pt-PT" b="0" dirty="0">
                <a:solidFill>
                  <a:srgbClr val="333333"/>
                </a:solidFill>
                <a:latin typeface="helvetica" panose="020B0604020202020204" pitchFamily="34" charset="0"/>
              </a:rPr>
              <a:t>sparentes</a:t>
            </a:r>
          </a:p>
          <a:p>
            <a:r>
              <a:rPr lang="pt-PT" b="0" i="0" dirty="0">
                <a:solidFill>
                  <a:srgbClr val="333333"/>
                </a:solidFill>
                <a:effectLst/>
                <a:latin typeface="helvetica" panose="020B0604020202020204" pitchFamily="34" charset="0"/>
              </a:rPr>
              <a:t>Melhor condução Térmica</a:t>
            </a:r>
          </a:p>
          <a:p>
            <a:endParaRPr lang="pt-PT" b="0" dirty="0">
              <a:solidFill>
                <a:srgbClr val="333333"/>
              </a:solidFill>
              <a:latin typeface="helvetica" panose="020B0604020202020204" pitchFamily="34" charset="0"/>
            </a:endParaRPr>
          </a:p>
          <a:p>
            <a:r>
              <a:rPr lang="pt-PT" b="0" i="0" dirty="0">
                <a:solidFill>
                  <a:srgbClr val="333333"/>
                </a:solidFill>
                <a:effectLst/>
                <a:latin typeface="helvetica" panose="020B0604020202020204" pitchFamily="34" charset="0"/>
              </a:rPr>
              <a:t>Mais Caras</a:t>
            </a:r>
          </a:p>
          <a:p>
            <a:r>
              <a:rPr lang="pt-PT" b="0" dirty="0">
                <a:solidFill>
                  <a:srgbClr val="333333"/>
                </a:solidFill>
                <a:latin typeface="helvetica" panose="020B0604020202020204" pitchFamily="34" charset="0"/>
              </a:rPr>
              <a:t>Difícil de fabricar</a:t>
            </a:r>
          </a:p>
          <a:p>
            <a:r>
              <a:rPr lang="pt-PT" b="0" i="0" dirty="0">
                <a:solidFill>
                  <a:srgbClr val="333333"/>
                </a:solidFill>
                <a:effectLst/>
                <a:latin typeface="helvetica" panose="020B0604020202020204" pitchFamily="34" charset="0"/>
              </a:rPr>
              <a:t>Mais faci	l de quebrar</a:t>
            </a:r>
          </a:p>
        </p:txBody>
      </p:sp>
      <p:sp>
        <p:nvSpPr>
          <p:cNvPr id="6" name="Retângulo 5">
            <a:extLst>
              <a:ext uri="{FF2B5EF4-FFF2-40B4-BE49-F238E27FC236}">
                <a16:creationId xmlns:a16="http://schemas.microsoft.com/office/drawing/2014/main" id="{5FCDE791-2D8C-4555-91AD-CF74F581268D}"/>
              </a:ext>
            </a:extLst>
          </p:cNvPr>
          <p:cNvSpPr/>
          <p:nvPr/>
        </p:nvSpPr>
        <p:spPr>
          <a:xfrm>
            <a:off x="4438265" y="1332887"/>
            <a:ext cx="4166183" cy="2308324"/>
          </a:xfrm>
          <a:prstGeom prst="rect">
            <a:avLst/>
          </a:prstGeom>
        </p:spPr>
        <p:txBody>
          <a:bodyPr wrap="square">
            <a:spAutoFit/>
          </a:bodyPr>
          <a:lstStyle/>
          <a:p>
            <a:r>
              <a:rPr lang="pt-PT" dirty="0">
                <a:solidFill>
                  <a:srgbClr val="1268B3"/>
                </a:solidFill>
                <a:latin typeface="helvetica" panose="020B0604020202020204" pitchFamily="34" charset="0"/>
              </a:rPr>
              <a:t>Cubas plástico.</a:t>
            </a:r>
          </a:p>
          <a:p>
            <a:r>
              <a:rPr lang="pt-PT" b="0" dirty="0">
                <a:solidFill>
                  <a:srgbClr val="333333"/>
                </a:solidFill>
                <a:latin typeface="helvetica" panose="020B0604020202020204" pitchFamily="34" charset="0"/>
              </a:rPr>
              <a:t>são facilmente arranhados, </a:t>
            </a:r>
          </a:p>
          <a:p>
            <a:r>
              <a:rPr lang="pt-PT" b="0" dirty="0">
                <a:solidFill>
                  <a:srgbClr val="333333"/>
                </a:solidFill>
                <a:latin typeface="helvetica" panose="020B0604020202020204" pitchFamily="34" charset="0"/>
              </a:rPr>
              <a:t>racham muito rapidamente </a:t>
            </a:r>
          </a:p>
          <a:p>
            <a:r>
              <a:rPr lang="pt-PT" b="0" dirty="0">
                <a:solidFill>
                  <a:srgbClr val="333333"/>
                </a:solidFill>
                <a:latin typeface="helvetica" panose="020B0604020202020204" pitchFamily="34" charset="0"/>
              </a:rPr>
              <a:t>transmissão de calor muito mais fraca </a:t>
            </a:r>
          </a:p>
          <a:p>
            <a:r>
              <a:rPr lang="pt-PT" b="0" dirty="0">
                <a:solidFill>
                  <a:srgbClr val="333333"/>
                </a:solidFill>
                <a:latin typeface="helvetica" panose="020B0604020202020204" pitchFamily="34" charset="0"/>
              </a:rPr>
              <a:t>Usados ​​quando o farmaco adere a um recipiente de vidro</a:t>
            </a:r>
          </a:p>
          <a:p>
            <a:endParaRPr lang="pt-BR" b="0" i="0" dirty="0">
              <a:solidFill>
                <a:srgbClr val="333333"/>
              </a:solidFill>
              <a:effectLst/>
              <a:latin typeface="helvetica" panose="020B0604020202020204" pitchFamily="34" charset="0"/>
            </a:endParaRPr>
          </a:p>
          <a:p>
            <a:r>
              <a:rPr lang="pt-BR" b="0" dirty="0">
                <a:solidFill>
                  <a:srgbClr val="333333"/>
                </a:solidFill>
                <a:latin typeface="helvetica" panose="020B0604020202020204" pitchFamily="34" charset="0"/>
              </a:rPr>
              <a:t>M</a:t>
            </a:r>
            <a:r>
              <a:rPr lang="pt-PT" b="0" dirty="0">
                <a:solidFill>
                  <a:srgbClr val="333333"/>
                </a:solidFill>
                <a:latin typeface="helvetica" panose="020B0604020202020204" pitchFamily="34" charset="0"/>
              </a:rPr>
              <a:t>ais Baratos</a:t>
            </a:r>
          </a:p>
        </p:txBody>
      </p:sp>
      <p:pic>
        <p:nvPicPr>
          <p:cNvPr id="10242" name="Picture 2" descr="Amber Vessel">
            <a:extLst>
              <a:ext uri="{FF2B5EF4-FFF2-40B4-BE49-F238E27FC236}">
                <a16:creationId xmlns:a16="http://schemas.microsoft.com/office/drawing/2014/main" id="{FCBFCDDD-DF43-44CB-AECB-934A950F4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9946" y="3686537"/>
            <a:ext cx="1895990" cy="225713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Thermo ScientificSUN-SRi Glass Dissolution Test Vessels:Chromatography |  Fisher Scientific">
            <a:extLst>
              <a:ext uri="{FF2B5EF4-FFF2-40B4-BE49-F238E27FC236}">
                <a16:creationId xmlns:a16="http://schemas.microsoft.com/office/drawing/2014/main" id="{67C94494-75F6-45ED-BC6C-285930F938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300" y="3692149"/>
            <a:ext cx="1727855" cy="225713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Vaso de Plástico">
            <a:extLst>
              <a:ext uri="{FF2B5EF4-FFF2-40B4-BE49-F238E27FC236}">
                <a16:creationId xmlns:a16="http://schemas.microsoft.com/office/drawing/2014/main" id="{430D78FD-BC38-46E0-AE6B-E61979BF28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3871" y="3143863"/>
            <a:ext cx="18097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967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Cubas</a:t>
            </a:r>
          </a:p>
        </p:txBody>
      </p:sp>
      <p:sp>
        <p:nvSpPr>
          <p:cNvPr id="4" name="Retângulo 3">
            <a:extLst>
              <a:ext uri="{FF2B5EF4-FFF2-40B4-BE49-F238E27FC236}">
                <a16:creationId xmlns:a16="http://schemas.microsoft.com/office/drawing/2014/main" id="{14925E92-827F-4D36-8A8B-084A2C6FC58D}"/>
              </a:ext>
            </a:extLst>
          </p:cNvPr>
          <p:cNvSpPr/>
          <p:nvPr/>
        </p:nvSpPr>
        <p:spPr>
          <a:xfrm>
            <a:off x="155574" y="1332887"/>
            <a:ext cx="8880921" cy="4247317"/>
          </a:xfrm>
          <a:prstGeom prst="rect">
            <a:avLst/>
          </a:prstGeom>
        </p:spPr>
        <p:txBody>
          <a:bodyPr wrap="square">
            <a:spAutoFit/>
          </a:bodyPr>
          <a:lstStyle/>
          <a:p>
            <a:r>
              <a:rPr lang="pt-PT" dirty="0">
                <a:solidFill>
                  <a:srgbClr val="1268B3"/>
                </a:solidFill>
                <a:latin typeface="helvetica" panose="020B0604020202020204" pitchFamily="34" charset="0"/>
              </a:rPr>
              <a:t>Forma e Precisão</a:t>
            </a:r>
          </a:p>
          <a:p>
            <a:r>
              <a:rPr lang="pt-PT" b="0" dirty="0"/>
              <a:t>Estudos sobre o efeito que a forma da cuba demostram que quanto menos defeitos as Cuvas tiverem, mais reprodutíveis serão os resultados. </a:t>
            </a:r>
          </a:p>
          <a:p>
            <a:endParaRPr lang="pt-BR" dirty="0">
              <a:solidFill>
                <a:srgbClr val="1268B3"/>
              </a:solidFill>
              <a:latin typeface="helvetica" panose="020B0604020202020204" pitchFamily="34" charset="0"/>
            </a:endParaRPr>
          </a:p>
          <a:p>
            <a:r>
              <a:rPr lang="pt-PT" b="0" dirty="0"/>
              <a:t>Algumas cubas de vidro são formados de tubos de vidro extrudados e isso tem variações significativas em seu diametro interno. Além disso, o hemisfério no fundo da cuba é tradicionalmente formado à mão e isso o torna difícil de fabricar com uma tolerância restrita.</a:t>
            </a:r>
            <a:endParaRPr lang="pt-BR" dirty="0">
              <a:solidFill>
                <a:srgbClr val="1268B3"/>
              </a:solidFill>
              <a:latin typeface="helvetica" panose="020B0604020202020204" pitchFamily="34" charset="0"/>
            </a:endParaRPr>
          </a:p>
          <a:p>
            <a:endParaRPr lang="pt-PT" dirty="0">
              <a:solidFill>
                <a:srgbClr val="1268B3"/>
              </a:solidFill>
              <a:latin typeface="helvetica" panose="020B0604020202020204" pitchFamily="34" charset="0"/>
            </a:endParaRPr>
          </a:p>
          <a:p>
            <a:r>
              <a:rPr lang="pt-PT" b="0" dirty="0"/>
              <a:t>Um novo método de fabricação de cubas usando um molde que garante que sejam todos idênticos. Muito parecido com a moldagem por injeção de plástico, a moldagem por injeção de vidro reduz significativamente a variação no diâmetro da cuba.</a:t>
            </a:r>
          </a:p>
          <a:p>
            <a:endParaRPr lang="pt-PT" b="0" dirty="0"/>
          </a:p>
          <a:p>
            <a:r>
              <a:rPr lang="pt-PT" b="0" dirty="0"/>
              <a:t>As cubas devem ser usados ​​como um conjunto completo - não é recomendado misturar recipientes de precisão com recipientes de fabricação tradicional.</a:t>
            </a:r>
          </a:p>
        </p:txBody>
      </p:sp>
    </p:spTree>
    <p:extLst>
      <p:ext uri="{BB962C8B-B14F-4D97-AF65-F5344CB8AC3E}">
        <p14:creationId xmlns:p14="http://schemas.microsoft.com/office/powerpoint/2010/main" val="4266747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Cubas</a:t>
            </a:r>
          </a:p>
        </p:txBody>
      </p:sp>
      <p:sp>
        <p:nvSpPr>
          <p:cNvPr id="4" name="Retângulo 3">
            <a:extLst>
              <a:ext uri="{FF2B5EF4-FFF2-40B4-BE49-F238E27FC236}">
                <a16:creationId xmlns:a16="http://schemas.microsoft.com/office/drawing/2014/main" id="{14925E92-827F-4D36-8A8B-084A2C6FC58D}"/>
              </a:ext>
            </a:extLst>
          </p:cNvPr>
          <p:cNvSpPr/>
          <p:nvPr/>
        </p:nvSpPr>
        <p:spPr>
          <a:xfrm>
            <a:off x="155574" y="1332887"/>
            <a:ext cx="8880921" cy="1754326"/>
          </a:xfrm>
          <a:prstGeom prst="rect">
            <a:avLst/>
          </a:prstGeom>
        </p:spPr>
        <p:txBody>
          <a:bodyPr wrap="square">
            <a:spAutoFit/>
          </a:bodyPr>
          <a:lstStyle/>
          <a:p>
            <a:r>
              <a:rPr lang="pt-PT" dirty="0">
                <a:solidFill>
                  <a:srgbClr val="1268B3"/>
                </a:solidFill>
                <a:latin typeface="helvetica" panose="020B0604020202020204" pitchFamily="34" charset="0"/>
              </a:rPr>
              <a:t>Peak Vessels</a:t>
            </a:r>
          </a:p>
          <a:p>
            <a:endParaRPr lang="pt-PT" b="0" dirty="0">
              <a:solidFill>
                <a:srgbClr val="1268B3"/>
              </a:solidFill>
              <a:latin typeface="helvetica" panose="020B0604020202020204" pitchFamily="34" charset="0"/>
            </a:endParaRPr>
          </a:p>
          <a:p>
            <a:r>
              <a:rPr lang="pt-PT" b="0" dirty="0"/>
              <a:t>Cubas que têm um pequeno pico no fundo. Este pico é projetado para evitar a formação de cones durante o teste.  Se forem usados, seu uso deve ser justificado e uma explicação por que o uso de cuba padrão não é adequado. Definido em métodos.</a:t>
            </a:r>
          </a:p>
        </p:txBody>
      </p:sp>
      <p:pic>
        <p:nvPicPr>
          <p:cNvPr id="11266" name="Picture 2" descr="Peak Vessels">
            <a:extLst>
              <a:ext uri="{FF2B5EF4-FFF2-40B4-BE49-F238E27FC236}">
                <a16:creationId xmlns:a16="http://schemas.microsoft.com/office/drawing/2014/main" id="{83F6B236-5875-404C-A47E-C36B4B09F6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2715242"/>
            <a:ext cx="3960440" cy="3089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021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Cubas</a:t>
            </a:r>
          </a:p>
        </p:txBody>
      </p:sp>
      <p:sp>
        <p:nvSpPr>
          <p:cNvPr id="4" name="Retângulo 3">
            <a:extLst>
              <a:ext uri="{FF2B5EF4-FFF2-40B4-BE49-F238E27FC236}">
                <a16:creationId xmlns:a16="http://schemas.microsoft.com/office/drawing/2014/main" id="{14925E92-827F-4D36-8A8B-084A2C6FC58D}"/>
              </a:ext>
            </a:extLst>
          </p:cNvPr>
          <p:cNvSpPr/>
          <p:nvPr/>
        </p:nvSpPr>
        <p:spPr>
          <a:xfrm>
            <a:off x="155574" y="1332887"/>
            <a:ext cx="8880921" cy="923330"/>
          </a:xfrm>
          <a:prstGeom prst="rect">
            <a:avLst/>
          </a:prstGeom>
        </p:spPr>
        <p:txBody>
          <a:bodyPr wrap="square">
            <a:spAutoFit/>
          </a:bodyPr>
          <a:lstStyle/>
          <a:p>
            <a:r>
              <a:rPr lang="pt-PT" dirty="0">
                <a:solidFill>
                  <a:srgbClr val="1268B3"/>
                </a:solidFill>
                <a:latin typeface="helvetica" panose="020B0604020202020204" pitchFamily="34" charset="0"/>
              </a:rPr>
              <a:t>Tamanhos das Cubas</a:t>
            </a:r>
          </a:p>
          <a:p>
            <a:r>
              <a:rPr lang="pt-PT" b="0" dirty="0"/>
              <a:t>Embora o tamanho do recipiente padrão seja de 1 litro, existem muitos outros tamanhos disponíveis de 4 litros a 100ml. </a:t>
            </a:r>
          </a:p>
        </p:txBody>
      </p:sp>
      <p:graphicFrame>
        <p:nvGraphicFramePr>
          <p:cNvPr id="2" name="Tabela 1">
            <a:extLst>
              <a:ext uri="{FF2B5EF4-FFF2-40B4-BE49-F238E27FC236}">
                <a16:creationId xmlns:a16="http://schemas.microsoft.com/office/drawing/2014/main" id="{B118B058-33A3-4950-86E1-4EC73CAA9D09}"/>
              </a:ext>
            </a:extLst>
          </p:cNvPr>
          <p:cNvGraphicFramePr>
            <a:graphicFrameLocks noGrp="1"/>
          </p:cNvGraphicFramePr>
          <p:nvPr/>
        </p:nvGraphicFramePr>
        <p:xfrm>
          <a:off x="827267" y="2492896"/>
          <a:ext cx="7025640" cy="3230880"/>
        </p:xfrm>
        <a:graphic>
          <a:graphicData uri="http://schemas.openxmlformats.org/drawingml/2006/table">
            <a:tbl>
              <a:tblPr/>
              <a:tblGrid>
                <a:gridCol w="3512820">
                  <a:extLst>
                    <a:ext uri="{9D8B030D-6E8A-4147-A177-3AD203B41FA5}">
                      <a16:colId xmlns:a16="http://schemas.microsoft.com/office/drawing/2014/main" val="2648128597"/>
                    </a:ext>
                  </a:extLst>
                </a:gridCol>
                <a:gridCol w="3512820">
                  <a:extLst>
                    <a:ext uri="{9D8B030D-6E8A-4147-A177-3AD203B41FA5}">
                      <a16:colId xmlns:a16="http://schemas.microsoft.com/office/drawing/2014/main" val="1652460721"/>
                    </a:ext>
                  </a:extLst>
                </a:gridCol>
              </a:tblGrid>
              <a:tr h="0">
                <a:tc>
                  <a:txBody>
                    <a:bodyPr/>
                    <a:lstStyle/>
                    <a:p>
                      <a:pPr algn="ctr" fontAlgn="ctr"/>
                      <a:r>
                        <a:rPr lang="pt-PT" b="0" dirty="0">
                          <a:effectLst/>
                        </a:rPr>
                        <a:t>Tamanho do navio  </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pt-PT" b="0">
                          <a:effectLst/>
                        </a:rPr>
                        <a:t>Uso Típico</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35042022"/>
                  </a:ext>
                </a:extLst>
              </a:tr>
              <a:tr h="0">
                <a:tc>
                  <a:txBody>
                    <a:bodyPr/>
                    <a:lstStyle/>
                    <a:p>
                      <a:pPr algn="ctr" fontAlgn="ctr"/>
                      <a:r>
                        <a:rPr lang="pt-PT" b="0" dirty="0">
                          <a:effectLst/>
                        </a:rPr>
                        <a:t>4 litros</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pt-PT" b="0">
                          <a:effectLst/>
                        </a:rPr>
                        <a:t>Pooling de amostras, aplicativos veterinários</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17834483"/>
                  </a:ext>
                </a:extLst>
              </a:tr>
              <a:tr h="0">
                <a:tc>
                  <a:txBody>
                    <a:bodyPr/>
                    <a:lstStyle/>
                    <a:p>
                      <a:pPr algn="ctr" fontAlgn="ctr"/>
                      <a:r>
                        <a:rPr lang="pt-PT" b="0" dirty="0">
                          <a:effectLst/>
                        </a:rPr>
                        <a:t>2 litros</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pt-PT" b="0">
                          <a:effectLst/>
                        </a:rPr>
                        <a:t>Drogas de baixa solubilidade</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33004660"/>
                  </a:ext>
                </a:extLst>
              </a:tr>
              <a:tr h="0">
                <a:tc>
                  <a:txBody>
                    <a:bodyPr/>
                    <a:lstStyle/>
                    <a:p>
                      <a:pPr algn="ctr" fontAlgn="ctr"/>
                      <a:r>
                        <a:rPr lang="pt-PT" b="0" dirty="0">
                          <a:effectLst/>
                        </a:rPr>
                        <a:t>1 litro</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pt-PT" b="0">
                          <a:effectLst/>
                        </a:rPr>
                        <a:t>Testes 100ml, 900ml e 500ml</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637001"/>
                  </a:ext>
                </a:extLst>
              </a:tr>
              <a:tr h="0">
                <a:tc>
                  <a:txBody>
                    <a:bodyPr/>
                    <a:lstStyle/>
                    <a:p>
                      <a:pPr algn="ctr" fontAlgn="ctr"/>
                      <a:r>
                        <a:rPr lang="pt-PT" b="0" dirty="0">
                          <a:effectLst/>
                        </a:rPr>
                        <a:t>500ml</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pt-PT" b="0" dirty="0">
                          <a:effectLst/>
                        </a:rPr>
                        <a:t>Testes de 500 ml</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61837475"/>
                  </a:ext>
                </a:extLst>
              </a:tr>
              <a:tr h="0">
                <a:tc>
                  <a:txBody>
                    <a:bodyPr/>
                    <a:lstStyle/>
                    <a:p>
                      <a:pPr algn="ctr" fontAlgn="ctr"/>
                      <a:r>
                        <a:rPr lang="pt-PT" b="0" dirty="0">
                          <a:effectLst/>
                        </a:rPr>
                        <a:t>350ml</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3">
                  <a:txBody>
                    <a:bodyPr/>
                    <a:lstStyle/>
                    <a:p>
                      <a:pPr algn="ctr" fontAlgn="ctr"/>
                      <a:r>
                        <a:rPr lang="pt-PT" b="0" dirty="0">
                          <a:effectLst/>
                        </a:rPr>
                        <a:t>Formas de baixa dosagem</a:t>
                      </a:r>
                      <a:br>
                        <a:rPr lang="pt-PT" b="0" dirty="0">
                          <a:effectLst/>
                        </a:rPr>
                      </a:br>
                      <a:r>
                        <a:rPr lang="pt-PT" b="0" dirty="0">
                          <a:effectLst/>
                        </a:rPr>
                        <a:t>requerem pás especiais </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29025350"/>
                  </a:ext>
                </a:extLst>
              </a:tr>
              <a:tr h="0">
                <a:tc>
                  <a:txBody>
                    <a:bodyPr/>
                    <a:lstStyle/>
                    <a:p>
                      <a:pPr algn="ctr" fontAlgn="ctr"/>
                      <a:r>
                        <a:rPr lang="pt-PT" b="0" dirty="0">
                          <a:effectLst/>
                        </a:rPr>
                        <a:t>200ml</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vMerge="1">
                  <a:txBody>
                    <a:bodyPr/>
                    <a:lstStyle/>
                    <a:p>
                      <a:endParaRPr lang="pt-PT"/>
                    </a:p>
                  </a:txBody>
                  <a:tcPr/>
                </a:tc>
                <a:extLst>
                  <a:ext uri="{0D108BD9-81ED-4DB2-BD59-A6C34878D82A}">
                    <a16:rowId xmlns:a16="http://schemas.microsoft.com/office/drawing/2014/main" val="3147306588"/>
                  </a:ext>
                </a:extLst>
              </a:tr>
              <a:tr h="0">
                <a:tc>
                  <a:txBody>
                    <a:bodyPr/>
                    <a:lstStyle/>
                    <a:p>
                      <a:pPr algn="ctr" fontAlgn="ctr"/>
                      <a:r>
                        <a:rPr lang="pt-PT" b="0" dirty="0">
                          <a:effectLst/>
                        </a:rPr>
                        <a:t>100ml</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vMerge="1">
                  <a:txBody>
                    <a:bodyPr/>
                    <a:lstStyle/>
                    <a:p>
                      <a:endParaRPr lang="pt-PT"/>
                    </a:p>
                  </a:txBody>
                  <a:tcPr/>
                </a:tc>
                <a:extLst>
                  <a:ext uri="{0D108BD9-81ED-4DB2-BD59-A6C34878D82A}">
                    <a16:rowId xmlns:a16="http://schemas.microsoft.com/office/drawing/2014/main" val="1290969713"/>
                  </a:ext>
                </a:extLst>
              </a:tr>
            </a:tbl>
          </a:graphicData>
        </a:graphic>
      </p:graphicFrame>
      <p:sp>
        <p:nvSpPr>
          <p:cNvPr id="3" name="Rectangle 1">
            <a:extLst>
              <a:ext uri="{FF2B5EF4-FFF2-40B4-BE49-F238E27FC236}">
                <a16:creationId xmlns:a16="http://schemas.microsoft.com/office/drawing/2014/main" id="{C061C143-5A83-4499-AC4E-F4C576A6902E}"/>
              </a:ext>
            </a:extLst>
          </p:cNvPr>
          <p:cNvSpPr>
            <a:spLocks noChangeArrowheads="1"/>
          </p:cNvSpPr>
          <p:nvPr/>
        </p:nvSpPr>
        <p:spPr bwMode="auto">
          <a:xfrm>
            <a:off x="827267" y="270950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PT" altLang="pt-PT" sz="900" b="0" i="0" u="none" strike="noStrike" cap="none" normalizeH="0" baseline="0">
                <a:ln>
                  <a:noFill/>
                </a:ln>
                <a:solidFill>
                  <a:srgbClr val="333333"/>
                </a:solidFill>
                <a:effectLst/>
                <a:latin typeface="helvetica" panose="020B0604020202020204" pitchFamily="34" charset="0"/>
              </a:rPr>
              <a:t> </a:t>
            </a:r>
            <a:endParaRPr kumimoji="0" lang="pt-PT" altLang="pt-PT"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548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Cubas</a:t>
            </a:r>
          </a:p>
        </p:txBody>
      </p:sp>
      <p:sp>
        <p:nvSpPr>
          <p:cNvPr id="4" name="Retângulo 3">
            <a:extLst>
              <a:ext uri="{FF2B5EF4-FFF2-40B4-BE49-F238E27FC236}">
                <a16:creationId xmlns:a16="http://schemas.microsoft.com/office/drawing/2014/main" id="{14925E92-827F-4D36-8A8B-084A2C6FC58D}"/>
              </a:ext>
            </a:extLst>
          </p:cNvPr>
          <p:cNvSpPr/>
          <p:nvPr/>
        </p:nvSpPr>
        <p:spPr>
          <a:xfrm>
            <a:off x="155575" y="1332887"/>
            <a:ext cx="6648674" cy="1477328"/>
          </a:xfrm>
          <a:prstGeom prst="rect">
            <a:avLst/>
          </a:prstGeom>
        </p:spPr>
        <p:txBody>
          <a:bodyPr wrap="square">
            <a:spAutoFit/>
          </a:bodyPr>
          <a:lstStyle/>
          <a:p>
            <a:r>
              <a:rPr lang="pt-PT" dirty="0">
                <a:solidFill>
                  <a:srgbClr val="1268B3"/>
                </a:solidFill>
                <a:latin typeface="helvetica" panose="020B0604020202020204" pitchFamily="34" charset="0"/>
              </a:rPr>
              <a:t>Limpeza</a:t>
            </a:r>
          </a:p>
          <a:p>
            <a:endParaRPr lang="pt-PT" b="0" dirty="0">
              <a:solidFill>
                <a:srgbClr val="1268B3"/>
              </a:solidFill>
              <a:latin typeface="helvetica" panose="020B0604020202020204" pitchFamily="34" charset="0"/>
            </a:endParaRPr>
          </a:p>
          <a:p>
            <a:r>
              <a:rPr lang="pt-PT" b="0" dirty="0"/>
              <a:t>Um método é lavar os recipientes cuidadosamente em água com sabão, seguido de vários enxágues em água e um enxágue em etanol antes de secar.</a:t>
            </a:r>
          </a:p>
        </p:txBody>
      </p:sp>
      <p:pic>
        <p:nvPicPr>
          <p:cNvPr id="1026" name="Picture 2">
            <a:extLst>
              <a:ext uri="{FF2B5EF4-FFF2-40B4-BE49-F238E27FC236}">
                <a16:creationId xmlns:a16="http://schemas.microsoft.com/office/drawing/2014/main" id="{236135F8-7270-43D8-B684-6B0A7759FA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648" r="73781" b="16163"/>
          <a:stretch/>
        </p:blipFill>
        <p:spPr bwMode="auto">
          <a:xfrm>
            <a:off x="5245023" y="2660401"/>
            <a:ext cx="1728192" cy="24207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38F1456-7A0E-4542-9520-FB7A5FD580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479"/>
          <a:stretch/>
        </p:blipFill>
        <p:spPr bwMode="auto">
          <a:xfrm>
            <a:off x="7000478" y="1222932"/>
            <a:ext cx="2143522" cy="4467225"/>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a:extLst>
              <a:ext uri="{FF2B5EF4-FFF2-40B4-BE49-F238E27FC236}">
                <a16:creationId xmlns:a16="http://schemas.microsoft.com/office/drawing/2014/main" id="{17B09164-B890-48A5-B978-A8BA9D1DB7D8}"/>
              </a:ext>
            </a:extLst>
          </p:cNvPr>
          <p:cNvSpPr/>
          <p:nvPr/>
        </p:nvSpPr>
        <p:spPr>
          <a:xfrm>
            <a:off x="155575" y="2939850"/>
            <a:ext cx="5280521" cy="2308324"/>
          </a:xfrm>
          <a:prstGeom prst="rect">
            <a:avLst/>
          </a:prstGeom>
        </p:spPr>
        <p:txBody>
          <a:bodyPr wrap="square">
            <a:spAutoFit/>
          </a:bodyPr>
          <a:lstStyle/>
          <a:p>
            <a:r>
              <a:rPr lang="pt-PT" b="0" dirty="0"/>
              <a:t>Após a limpeza e antes do próximo uso, os recipientes devem ser verificados quanto a arranhões e lascas que possam ocorrer durante o processo de limpeza. </a:t>
            </a:r>
          </a:p>
          <a:p>
            <a:endParaRPr lang="pt-PT" b="0" dirty="0"/>
          </a:p>
          <a:p>
            <a:r>
              <a:rPr lang="pt-PT" b="0" dirty="0"/>
              <a:t>Simplesmente segurar a cuba contra a luz é uma boa maneira de detectar irregularidades e garantir que nenhum resíduo foi deixado</a:t>
            </a:r>
          </a:p>
        </p:txBody>
      </p:sp>
      <p:sp>
        <p:nvSpPr>
          <p:cNvPr id="9" name="CaixaDeTexto 8">
            <a:extLst>
              <a:ext uri="{FF2B5EF4-FFF2-40B4-BE49-F238E27FC236}">
                <a16:creationId xmlns:a16="http://schemas.microsoft.com/office/drawing/2014/main" id="{52928B35-27F2-4718-99B2-F02766A866ED}"/>
              </a:ext>
            </a:extLst>
          </p:cNvPr>
          <p:cNvSpPr txBox="1"/>
          <p:nvPr/>
        </p:nvSpPr>
        <p:spPr>
          <a:xfrm>
            <a:off x="4977195" y="5081128"/>
            <a:ext cx="2053720" cy="738664"/>
          </a:xfrm>
          <a:prstGeom prst="rect">
            <a:avLst/>
          </a:prstGeom>
          <a:noFill/>
        </p:spPr>
        <p:txBody>
          <a:bodyPr wrap="square">
            <a:spAutoFit/>
          </a:bodyPr>
          <a:lstStyle/>
          <a:p>
            <a:pPr algn="ctr"/>
            <a:r>
              <a:rPr lang="pt-PT" sz="1400" b="0" dirty="0"/>
              <a:t>O uso de uma lavadora automática também é possível.</a:t>
            </a:r>
          </a:p>
        </p:txBody>
      </p:sp>
    </p:spTree>
    <p:extLst>
      <p:ext uri="{BB962C8B-B14F-4D97-AF65-F5344CB8AC3E}">
        <p14:creationId xmlns:p14="http://schemas.microsoft.com/office/powerpoint/2010/main" val="3171455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395536" y="4176934"/>
            <a:ext cx="8352928" cy="646331"/>
          </a:xfrm>
          <a:prstGeom prst="rect">
            <a:avLst/>
          </a:prstGeom>
          <a:noFill/>
        </p:spPr>
        <p:txBody>
          <a:bodyPr wrap="square" rtlCol="0">
            <a:spAutoFit/>
          </a:bodyPr>
          <a:lstStyle/>
          <a:p>
            <a:endParaRPr lang="pt-BR" dirty="0"/>
          </a:p>
          <a:p>
            <a:endParaRPr lang="pt-BR" dirty="0"/>
          </a:p>
        </p:txBody>
      </p:sp>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mc:AlternateContent xmlns:mc="http://schemas.openxmlformats.org/markup-compatibility/2006" xmlns:a14="http://schemas.microsoft.com/office/drawing/2010/main">
        <mc:Choice Requires="a14">
          <p:sp>
            <p:nvSpPr>
              <p:cNvPr id="8" name="CaixaDeTexto 7"/>
              <p:cNvSpPr txBox="1"/>
              <p:nvPr/>
            </p:nvSpPr>
            <p:spPr>
              <a:xfrm>
                <a:off x="582986" y="1268760"/>
                <a:ext cx="7978028" cy="547650"/>
              </a:xfrm>
              <a:prstGeom prst="rect">
                <a:avLst/>
              </a:prstGeom>
              <a:noFill/>
            </p:spPr>
            <p:txBody>
              <a:bodyPr wrap="square" rtlCol="0">
                <a:spAutoFit/>
              </a:bodyPr>
              <a:lstStyle/>
              <a:p>
                <a:endParaRPr lang="pt-BR" baseline="30000" dirty="0"/>
              </a:p>
              <a:p>
                <a:pPr/>
                <a14:m>
                  <m:oMathPara xmlns:m="http://schemas.openxmlformats.org/officeDocument/2006/math">
                    <m:oMathParaPr>
                      <m:jc m:val="centerGroup"/>
                    </m:oMathParaPr>
                    <m:oMath xmlns:m="http://schemas.openxmlformats.org/officeDocument/2006/math">
                      <m:r>
                        <a:rPr lang="pt-BR" i="1" baseline="30000" dirty="0" smtClean="0">
                          <a:latin typeface="Cambria Math"/>
                        </a:rPr>
                        <m:t>    </m:t>
                      </m:r>
                      <m:r>
                        <a:rPr lang="pt-BR" i="1" dirty="0" smtClean="0">
                          <a:latin typeface="Cambria Math"/>
                        </a:rPr>
                        <m:t>      </m:t>
                      </m:r>
                      <m:r>
                        <a:rPr lang="pt-BR" i="1" baseline="30000" dirty="0" smtClean="0">
                          <a:latin typeface="Cambria Math"/>
                        </a:rPr>
                        <m:t> </m:t>
                      </m:r>
                    </m:oMath>
                  </m:oMathPara>
                </a14:m>
                <a:endParaRPr lang="pt-BR" baseline="30000" dirty="0"/>
              </a:p>
            </p:txBody>
          </p:sp>
        </mc:Choice>
        <mc:Fallback xmlns="">
          <p:sp>
            <p:nvSpPr>
              <p:cNvPr id="8" name="CaixaDeTexto 7"/>
              <p:cNvSpPr txBox="1">
                <a:spLocks noRot="1" noChangeAspect="1" noMove="1" noResize="1" noEditPoints="1" noAdjustHandles="1" noChangeArrowheads="1" noChangeShapeType="1" noTextEdit="1"/>
              </p:cNvSpPr>
              <p:nvPr/>
            </p:nvSpPr>
            <p:spPr>
              <a:xfrm>
                <a:off x="582986" y="1268760"/>
                <a:ext cx="7978028" cy="547650"/>
              </a:xfrm>
              <a:prstGeom prst="rect">
                <a:avLst/>
              </a:prstGeom>
              <a:blipFill rotWithShape="0">
                <a:blip r:embed="rId2"/>
                <a:stretch>
                  <a:fillRect/>
                </a:stretch>
              </a:blipFill>
            </p:spPr>
            <p:txBody>
              <a:bodyPr/>
              <a:lstStyle/>
              <a:p>
                <a:r>
                  <a:rPr lang="pt-BR">
                    <a:noFill/>
                  </a:rPr>
                  <a:t> </a:t>
                </a:r>
              </a:p>
            </p:txBody>
          </p:sp>
        </mc:Fallback>
      </mc:AlternateContent>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Equipamentos de Dissolução</a:t>
            </a:r>
          </a:p>
        </p:txBody>
      </p:sp>
      <p:sp>
        <p:nvSpPr>
          <p:cNvPr id="9" name="Retângulo 8"/>
          <p:cNvSpPr/>
          <p:nvPr/>
        </p:nvSpPr>
        <p:spPr>
          <a:xfrm>
            <a:off x="582986" y="1268760"/>
            <a:ext cx="4133030" cy="4593565"/>
          </a:xfrm>
          <a:prstGeom prst="rect">
            <a:avLst/>
          </a:prstGeom>
        </p:spPr>
        <p:txBody>
          <a:bodyPr wrap="square">
            <a:spAutoFit/>
          </a:bodyPr>
          <a:lstStyle/>
          <a:p>
            <a:pPr lvl="0">
              <a:lnSpc>
                <a:spcPct val="150000"/>
              </a:lnSpc>
            </a:pPr>
            <a:r>
              <a:rPr lang="pt-BR" sz="2500" b="1" dirty="0">
                <a:solidFill>
                  <a:prstClr val="black"/>
                </a:solidFill>
                <a:latin typeface="Times New Roman" panose="02020603050405020304" pitchFamily="18" charset="0"/>
                <a:cs typeface="Times New Roman" panose="02020603050405020304" pitchFamily="18" charset="0"/>
              </a:rPr>
              <a:t>(</a:t>
            </a:r>
            <a:r>
              <a:rPr lang="pt-BR" sz="2500" dirty="0">
                <a:solidFill>
                  <a:prstClr val="black"/>
                </a:solidFill>
                <a:latin typeface="Times New Roman" panose="02020603050405020304" pitchFamily="18" charset="0"/>
                <a:cs typeface="Times New Roman" panose="02020603050405020304" pitchFamily="18" charset="0"/>
              </a:rPr>
              <a:t>Capítulo </a:t>
            </a:r>
            <a:r>
              <a:rPr lang="pt-BR" sz="2500" b="1" dirty="0">
                <a:solidFill>
                  <a:prstClr val="black"/>
                </a:solidFill>
                <a:latin typeface="Times New Roman" panose="02020603050405020304" pitchFamily="18" charset="0"/>
                <a:cs typeface="Times New Roman" panose="02020603050405020304" pitchFamily="18" charset="0"/>
              </a:rPr>
              <a:t>USP 711):</a:t>
            </a:r>
          </a:p>
          <a:p>
            <a:pPr lvl="0">
              <a:lnSpc>
                <a:spcPct val="150000"/>
              </a:lnSpc>
            </a:pPr>
            <a:endParaRPr lang="pt-BR" sz="1000" b="1" dirty="0">
              <a:solidFill>
                <a:prstClr val="black"/>
              </a:solidFill>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ü"/>
            </a:pPr>
            <a:r>
              <a:rPr lang="pt-BR" sz="2000" dirty="0">
                <a:latin typeface="Times New Roman" panose="02020603050405020304" pitchFamily="18" charset="0"/>
                <a:cs typeface="Times New Roman" panose="02020603050405020304" pitchFamily="18" charset="0"/>
              </a:rPr>
              <a:t>Aparato 1*: Cesto;</a:t>
            </a:r>
          </a:p>
          <a:p>
            <a:pPr marL="285750" lvl="0" indent="-285750">
              <a:lnSpc>
                <a:spcPct val="150000"/>
              </a:lnSpc>
              <a:buFont typeface="Wingdings" panose="05000000000000000000" pitchFamily="2" charset="2"/>
              <a:buChar char="ü"/>
            </a:pPr>
            <a:r>
              <a:rPr lang="pt-BR" sz="2000" dirty="0">
                <a:latin typeface="Times New Roman" panose="02020603050405020304" pitchFamily="18" charset="0"/>
                <a:cs typeface="Times New Roman" panose="02020603050405020304" pitchFamily="18" charset="0"/>
              </a:rPr>
              <a:t>Aparato 2*: Pás;</a:t>
            </a:r>
          </a:p>
          <a:p>
            <a:pPr marL="285750" lvl="0" indent="-285750">
              <a:lnSpc>
                <a:spcPct val="150000"/>
              </a:lnSpc>
              <a:buFont typeface="Wingdings" panose="05000000000000000000" pitchFamily="2" charset="2"/>
              <a:buChar char="ü"/>
            </a:pPr>
            <a:r>
              <a:rPr lang="pt-BR" sz="2000" dirty="0">
                <a:latin typeface="Times New Roman" panose="02020603050405020304" pitchFamily="18" charset="0"/>
                <a:cs typeface="Times New Roman" panose="02020603050405020304" pitchFamily="18" charset="0"/>
              </a:rPr>
              <a:t>Aparato 3: </a:t>
            </a:r>
            <a:r>
              <a:rPr lang="pt-BR" sz="2000" b="0" dirty="0">
                <a:latin typeface="Times New Roman" panose="02020603050405020304" pitchFamily="18" charset="0"/>
                <a:cs typeface="Times New Roman" panose="02020603050405020304" pitchFamily="18" charset="0"/>
              </a:rPr>
              <a:t>Cilindros Recíprocos;</a:t>
            </a:r>
          </a:p>
          <a:p>
            <a:pPr marL="285750" lvl="0" indent="-285750">
              <a:lnSpc>
                <a:spcPct val="150000"/>
              </a:lnSpc>
              <a:buFont typeface="Wingdings" panose="05000000000000000000" pitchFamily="2" charset="2"/>
              <a:buChar char="ü"/>
            </a:pPr>
            <a:r>
              <a:rPr lang="pt-BR" sz="2000" dirty="0">
                <a:latin typeface="Times New Roman" panose="02020603050405020304" pitchFamily="18" charset="0"/>
                <a:cs typeface="Times New Roman" panose="02020603050405020304" pitchFamily="18" charset="0"/>
              </a:rPr>
              <a:t>Aparato 4*: </a:t>
            </a:r>
            <a:r>
              <a:rPr lang="pt-BR" sz="2000" b="0" dirty="0">
                <a:latin typeface="Times New Roman" panose="02020603050405020304" pitchFamily="18" charset="0"/>
                <a:cs typeface="Times New Roman" panose="02020603050405020304" pitchFamily="18" charset="0"/>
              </a:rPr>
              <a:t>Flow </a:t>
            </a:r>
            <a:r>
              <a:rPr lang="pt-BR" sz="2000" b="0" dirty="0" err="1">
                <a:latin typeface="Times New Roman" panose="02020603050405020304" pitchFamily="18" charset="0"/>
                <a:cs typeface="Times New Roman" panose="02020603050405020304" pitchFamily="18" charset="0"/>
              </a:rPr>
              <a:t>Cell</a:t>
            </a:r>
            <a:r>
              <a:rPr lang="pt-BR" sz="2000" b="0" dirty="0">
                <a:latin typeface="Times New Roman" panose="02020603050405020304" pitchFamily="18" charset="0"/>
                <a:cs typeface="Times New Roman" panose="02020603050405020304" pitchFamily="18" charset="0"/>
              </a:rPr>
              <a:t>;</a:t>
            </a:r>
          </a:p>
          <a:p>
            <a:pPr marL="285750" lvl="0" indent="-285750">
              <a:lnSpc>
                <a:spcPct val="150000"/>
              </a:lnSpc>
              <a:buFont typeface="Wingdings" panose="05000000000000000000" pitchFamily="2" charset="2"/>
              <a:buChar char="ü"/>
            </a:pPr>
            <a:r>
              <a:rPr lang="pt-BR" sz="2000" dirty="0">
                <a:latin typeface="Times New Roman" panose="02020603050405020304" pitchFamily="18" charset="0"/>
                <a:cs typeface="Times New Roman" panose="02020603050405020304" pitchFamily="18" charset="0"/>
              </a:rPr>
              <a:t>Aparato 5*: </a:t>
            </a:r>
            <a:r>
              <a:rPr lang="pt-BR" sz="2000" b="0" dirty="0">
                <a:latin typeface="Times New Roman" panose="02020603050405020304" pitchFamily="18" charset="0"/>
                <a:cs typeface="Times New Roman" panose="02020603050405020304" pitchFamily="18" charset="0"/>
              </a:rPr>
              <a:t>Disco sob pá;</a:t>
            </a:r>
          </a:p>
          <a:p>
            <a:pPr marL="285750" lvl="0" indent="-285750">
              <a:lnSpc>
                <a:spcPct val="150000"/>
              </a:lnSpc>
              <a:buFont typeface="Wingdings" panose="05000000000000000000" pitchFamily="2" charset="2"/>
              <a:buChar char="ü"/>
            </a:pPr>
            <a:r>
              <a:rPr lang="pt-BR" sz="2000" dirty="0">
                <a:latin typeface="Times New Roman" panose="02020603050405020304" pitchFamily="18" charset="0"/>
                <a:cs typeface="Times New Roman" panose="02020603050405020304" pitchFamily="18" charset="0"/>
              </a:rPr>
              <a:t>Aparato 6: </a:t>
            </a:r>
            <a:r>
              <a:rPr lang="pt-BR" sz="2000" b="0" dirty="0">
                <a:latin typeface="Times New Roman" panose="02020603050405020304" pitchFamily="18" charset="0"/>
                <a:cs typeface="Times New Roman" panose="02020603050405020304" pitchFamily="18" charset="0"/>
              </a:rPr>
              <a:t>Cilindro Rotatório;</a:t>
            </a:r>
          </a:p>
          <a:p>
            <a:pPr marL="285750" lvl="0" indent="-285750">
              <a:lnSpc>
                <a:spcPct val="150000"/>
              </a:lnSpc>
              <a:buFont typeface="Wingdings" panose="05000000000000000000" pitchFamily="2" charset="2"/>
              <a:buChar char="ü"/>
            </a:pPr>
            <a:r>
              <a:rPr lang="pt-BR" sz="2000" dirty="0">
                <a:latin typeface="Times New Roman" panose="02020603050405020304" pitchFamily="18" charset="0"/>
                <a:cs typeface="Times New Roman" panose="02020603050405020304" pitchFamily="18" charset="0"/>
              </a:rPr>
              <a:t>Aparato 7: </a:t>
            </a:r>
            <a:r>
              <a:rPr lang="pt-BR" sz="2000" b="0" dirty="0">
                <a:latin typeface="Times New Roman" panose="02020603050405020304" pitchFamily="18" charset="0"/>
                <a:cs typeface="Times New Roman" panose="02020603050405020304" pitchFamily="18" charset="0"/>
              </a:rPr>
              <a:t>Discos Recíprocos;</a:t>
            </a:r>
          </a:p>
          <a:p>
            <a:pPr marL="285750" lvl="0" indent="-285750">
              <a:lnSpc>
                <a:spcPct val="150000"/>
              </a:lnSpc>
              <a:buFont typeface="Wingdings" panose="05000000000000000000" pitchFamily="2" charset="2"/>
              <a:buChar char="ü"/>
            </a:pPr>
            <a:r>
              <a:rPr lang="pt-BR" sz="2000" dirty="0">
                <a:latin typeface="Times New Roman" panose="02020603050405020304" pitchFamily="18" charset="0"/>
                <a:cs typeface="Times New Roman" panose="02020603050405020304" pitchFamily="18" charset="0"/>
              </a:rPr>
              <a:t>Aparato 8*: </a:t>
            </a:r>
            <a:r>
              <a:rPr lang="pt-BR" sz="2000" b="0" dirty="0">
                <a:latin typeface="Times New Roman" panose="02020603050405020304" pitchFamily="18" charset="0"/>
                <a:cs typeface="Times New Roman" panose="02020603050405020304" pitchFamily="18" charset="0"/>
              </a:rPr>
              <a:t>Célula de </a:t>
            </a:r>
            <a:r>
              <a:rPr lang="pt-BR" sz="2000" b="0" dirty="0" err="1">
                <a:latin typeface="Times New Roman" panose="02020603050405020304" pitchFamily="18" charset="0"/>
                <a:cs typeface="Times New Roman" panose="02020603050405020304" pitchFamily="18" charset="0"/>
              </a:rPr>
              <a:t>Frans</a:t>
            </a:r>
            <a:r>
              <a:rPr lang="pt-BR" sz="2000" b="0" dirty="0">
                <a:latin typeface="Times New Roman" panose="02020603050405020304" pitchFamily="18" charset="0"/>
                <a:cs typeface="Times New Roman" panose="02020603050405020304" pitchFamily="18" charset="0"/>
              </a:rPr>
              <a:t>.</a:t>
            </a:r>
          </a:p>
        </p:txBody>
      </p:sp>
      <p:pic>
        <p:nvPicPr>
          <p:cNvPr id="10" name="Image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5020" y="1714176"/>
            <a:ext cx="3609988" cy="2564992"/>
          </a:xfrm>
          <a:prstGeom prst="rect">
            <a:avLst/>
          </a:prstGeom>
        </p:spPr>
      </p:pic>
      <p:sp>
        <p:nvSpPr>
          <p:cNvPr id="11" name="CaixaDeTexto 10"/>
          <p:cNvSpPr txBox="1"/>
          <p:nvPr/>
        </p:nvSpPr>
        <p:spPr>
          <a:xfrm>
            <a:off x="5004048" y="4367459"/>
            <a:ext cx="4127612" cy="1200329"/>
          </a:xfrm>
          <a:prstGeom prst="rect">
            <a:avLst/>
          </a:prstGeom>
          <a:noFill/>
        </p:spPr>
        <p:txBody>
          <a:bodyPr wrap="square" rtlCol="0">
            <a:spAutoFit/>
          </a:bodyPr>
          <a:lstStyle/>
          <a:p>
            <a:pPr algn="ctr"/>
            <a:r>
              <a:rPr lang="pt-BR" sz="2400" b="0"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Escolha depende da forma farmacêutica </a:t>
            </a:r>
          </a:p>
          <a:p>
            <a:pPr algn="ctr"/>
            <a:r>
              <a:rPr lang="pt-BR" sz="2400" b="0"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 da finalidade do teste.</a:t>
            </a:r>
          </a:p>
        </p:txBody>
      </p:sp>
    </p:spTree>
    <p:extLst>
      <p:ext uri="{BB962C8B-B14F-4D97-AF65-F5344CB8AC3E}">
        <p14:creationId xmlns:p14="http://schemas.microsoft.com/office/powerpoint/2010/main" val="1235794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395536" y="4176934"/>
            <a:ext cx="8352928" cy="646331"/>
          </a:xfrm>
          <a:prstGeom prst="rect">
            <a:avLst/>
          </a:prstGeom>
          <a:noFill/>
        </p:spPr>
        <p:txBody>
          <a:bodyPr wrap="square" rtlCol="0">
            <a:spAutoFit/>
          </a:bodyPr>
          <a:lstStyle/>
          <a:p>
            <a:endParaRPr lang="pt-BR" dirty="0"/>
          </a:p>
          <a:p>
            <a:endParaRPr lang="pt-BR" dirty="0"/>
          </a:p>
        </p:txBody>
      </p:sp>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mc:AlternateContent xmlns:mc="http://schemas.openxmlformats.org/markup-compatibility/2006" xmlns:a14="http://schemas.microsoft.com/office/drawing/2010/main">
        <mc:Choice Requires="a14">
          <p:sp>
            <p:nvSpPr>
              <p:cNvPr id="8" name="CaixaDeTexto 7"/>
              <p:cNvSpPr txBox="1"/>
              <p:nvPr/>
            </p:nvSpPr>
            <p:spPr>
              <a:xfrm>
                <a:off x="582986" y="1268760"/>
                <a:ext cx="7978028" cy="547650"/>
              </a:xfrm>
              <a:prstGeom prst="rect">
                <a:avLst/>
              </a:prstGeom>
              <a:noFill/>
            </p:spPr>
            <p:txBody>
              <a:bodyPr wrap="square" rtlCol="0">
                <a:spAutoFit/>
              </a:bodyPr>
              <a:lstStyle/>
              <a:p>
                <a:endParaRPr lang="pt-BR" baseline="30000" dirty="0"/>
              </a:p>
              <a:p>
                <a:pPr/>
                <a14:m>
                  <m:oMathPara xmlns:m="http://schemas.openxmlformats.org/officeDocument/2006/math">
                    <m:oMathParaPr>
                      <m:jc m:val="centerGroup"/>
                    </m:oMathParaPr>
                    <m:oMath xmlns:m="http://schemas.openxmlformats.org/officeDocument/2006/math">
                      <m:r>
                        <a:rPr lang="pt-BR" i="1" baseline="30000" dirty="0" smtClean="0">
                          <a:latin typeface="Cambria Math"/>
                        </a:rPr>
                        <m:t>    </m:t>
                      </m:r>
                      <m:r>
                        <a:rPr lang="pt-BR" i="1" dirty="0" smtClean="0">
                          <a:latin typeface="Cambria Math"/>
                        </a:rPr>
                        <m:t>      </m:t>
                      </m:r>
                      <m:r>
                        <a:rPr lang="pt-BR" i="1" baseline="30000" dirty="0" smtClean="0">
                          <a:latin typeface="Cambria Math"/>
                        </a:rPr>
                        <m:t> </m:t>
                      </m:r>
                    </m:oMath>
                  </m:oMathPara>
                </a14:m>
                <a:endParaRPr lang="pt-BR" baseline="30000" dirty="0"/>
              </a:p>
            </p:txBody>
          </p:sp>
        </mc:Choice>
        <mc:Fallback xmlns="">
          <p:sp>
            <p:nvSpPr>
              <p:cNvPr id="8" name="CaixaDeTexto 7"/>
              <p:cNvSpPr txBox="1">
                <a:spLocks noRot="1" noChangeAspect="1" noMove="1" noResize="1" noEditPoints="1" noAdjustHandles="1" noChangeArrowheads="1" noChangeShapeType="1" noTextEdit="1"/>
              </p:cNvSpPr>
              <p:nvPr/>
            </p:nvSpPr>
            <p:spPr>
              <a:xfrm>
                <a:off x="582986" y="1268760"/>
                <a:ext cx="7978028" cy="547650"/>
              </a:xfrm>
              <a:prstGeom prst="rect">
                <a:avLst/>
              </a:prstGeom>
              <a:blipFill rotWithShape="0">
                <a:blip r:embed="rId2"/>
                <a:stretch>
                  <a:fillRect/>
                </a:stretch>
              </a:blipFill>
            </p:spPr>
            <p:txBody>
              <a:bodyPr/>
              <a:lstStyle/>
              <a:p>
                <a:r>
                  <a:rPr lang="pt-BR">
                    <a:noFill/>
                  </a:rPr>
                  <a:t> </a:t>
                </a:r>
              </a:p>
            </p:txBody>
          </p:sp>
        </mc:Fallback>
      </mc:AlternateContent>
      <p:sp>
        <p:nvSpPr>
          <p:cNvPr id="3" name="Retângulo 2"/>
          <p:cNvSpPr/>
          <p:nvPr/>
        </p:nvSpPr>
        <p:spPr>
          <a:xfrm>
            <a:off x="582986" y="2690336"/>
            <a:ext cx="7589414" cy="369332"/>
          </a:xfrm>
          <a:prstGeom prst="rect">
            <a:avLst/>
          </a:prstGeom>
        </p:spPr>
        <p:txBody>
          <a:bodyPr wrap="square">
            <a:spAutoFit/>
          </a:bodyPr>
          <a:lstStyle/>
          <a:p>
            <a:pPr marL="285750" indent="-285750">
              <a:buFont typeface="Arial" pitchFamily="34" charset="0"/>
              <a:buChar char="•"/>
            </a:pPr>
            <a:endParaRPr lang="pt-BR" dirty="0"/>
          </a:p>
        </p:txBody>
      </p:sp>
      <p:sp>
        <p:nvSpPr>
          <p:cNvPr id="9" name="CaixaDeTexto 8"/>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Aparatos 1 - Cesto</a:t>
            </a:r>
          </a:p>
        </p:txBody>
      </p:sp>
      <p:sp>
        <p:nvSpPr>
          <p:cNvPr id="10" name="Retângulo 9"/>
          <p:cNvSpPr/>
          <p:nvPr/>
        </p:nvSpPr>
        <p:spPr>
          <a:xfrm>
            <a:off x="5465963" y="1816410"/>
            <a:ext cx="3583474" cy="3739485"/>
          </a:xfrm>
          <a:prstGeom prst="rect">
            <a:avLst/>
          </a:prstGeom>
        </p:spPr>
        <p:txBody>
          <a:bodyPr wrap="square">
            <a:spAutoFit/>
          </a:bodyPr>
          <a:lstStyle/>
          <a:p>
            <a:pPr marL="285750" lvl="0" indent="-285750" algn="ctr">
              <a:lnSpc>
                <a:spcPct val="150000"/>
              </a:lnSpc>
              <a:buFont typeface="Wingdings" panose="05000000000000000000" pitchFamily="2" charset="2"/>
              <a:buChar char="ü"/>
            </a:pPr>
            <a:r>
              <a:rPr lang="pt-BR" sz="2000" b="0" dirty="0">
                <a:latin typeface="Times New Roman" panose="02020603050405020304" pitchFamily="18" charset="0"/>
                <a:cs typeface="Times New Roman" panose="02020603050405020304" pitchFamily="18" charset="0"/>
              </a:rPr>
              <a:t>Utilizado para cápsulas, pellets e comprimidos, principalmente quando há flutuação da forma farmacêutica ou quando o comprimido adere na parede da cuba;</a:t>
            </a:r>
          </a:p>
          <a:p>
            <a:pPr marL="285750" lvl="0" indent="-285750" algn="ctr">
              <a:lnSpc>
                <a:spcPct val="150000"/>
              </a:lnSpc>
              <a:buFont typeface="Wingdings" panose="05000000000000000000" pitchFamily="2" charset="2"/>
              <a:buChar char="ü"/>
            </a:pPr>
            <a:r>
              <a:rPr lang="pt-BR" dirty="0">
                <a:latin typeface="Times New Roman" panose="02020603050405020304" pitchFamily="18" charset="0"/>
                <a:cs typeface="Times New Roman" panose="02020603050405020304" pitchFamily="18" charset="0"/>
              </a:rPr>
              <a:t>50 a 100 rpm.</a:t>
            </a:r>
          </a:p>
        </p:txBody>
      </p:sp>
      <p:pic>
        <p:nvPicPr>
          <p:cNvPr id="13" name="Imagem 12"/>
          <p:cNvPicPr>
            <a:picLocks noChangeAspect="1"/>
          </p:cNvPicPr>
          <p:nvPr/>
        </p:nvPicPr>
        <p:blipFill>
          <a:blip r:embed="rId3"/>
          <a:stretch>
            <a:fillRect/>
          </a:stretch>
        </p:blipFill>
        <p:spPr>
          <a:xfrm>
            <a:off x="1036454" y="1352245"/>
            <a:ext cx="4128535" cy="4282825"/>
          </a:xfrm>
          <a:prstGeom prst="rect">
            <a:avLst/>
          </a:prstGeom>
        </p:spPr>
      </p:pic>
    </p:spTree>
    <p:extLst>
      <p:ext uri="{BB962C8B-B14F-4D97-AF65-F5344CB8AC3E}">
        <p14:creationId xmlns:p14="http://schemas.microsoft.com/office/powerpoint/2010/main" val="2132232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877596" y="260648"/>
            <a:ext cx="5854644" cy="707886"/>
          </a:xfrm>
          <a:prstGeom prst="rect">
            <a:avLst/>
          </a:prstGeom>
        </p:spPr>
        <p:txBody>
          <a:bodyPr wrap="square">
            <a:spAutoFit/>
          </a:body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Dissolução</a:t>
            </a:r>
          </a:p>
        </p:txBody>
      </p:sp>
      <p:sp>
        <p:nvSpPr>
          <p:cNvPr id="4" name="Retângulo 3"/>
          <p:cNvSpPr/>
          <p:nvPr/>
        </p:nvSpPr>
        <p:spPr>
          <a:xfrm>
            <a:off x="107504" y="1264448"/>
            <a:ext cx="8820472" cy="1000274"/>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Dissolução</a:t>
            </a:r>
          </a:p>
          <a:p>
            <a:pPr marL="285750" indent="-285750">
              <a:buFont typeface="Wingdings" panose="05000000000000000000" pitchFamily="2" charset="2"/>
              <a:buChar char="ü"/>
            </a:pPr>
            <a:r>
              <a:rPr lang="pt-BR" sz="1600" b="0" dirty="0"/>
              <a:t>Dissolução é um processo no qual um sólido interage com um solvente, dando origem à uma solução.</a:t>
            </a:r>
            <a:endParaRPr lang="pt-BR" sz="1600" b="0" u="sng" dirty="0">
              <a:solidFill>
                <a:prstClr val="black"/>
              </a:solidFill>
              <a:latin typeface="Calibri" panose="020F0502020204030204" pitchFamily="34" charset="0"/>
            </a:endParaRPr>
          </a:p>
        </p:txBody>
      </p:sp>
      <p:sp>
        <p:nvSpPr>
          <p:cNvPr id="5" name="Retângulo 4"/>
          <p:cNvSpPr/>
          <p:nvPr/>
        </p:nvSpPr>
        <p:spPr>
          <a:xfrm>
            <a:off x="107504" y="2241514"/>
            <a:ext cx="8820472" cy="1246495"/>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Ensaio de Dissolução</a:t>
            </a:r>
          </a:p>
          <a:p>
            <a:pPr marL="285750" indent="-285750" algn="just">
              <a:buFont typeface="Wingdings" panose="05000000000000000000" pitchFamily="2" charset="2"/>
              <a:buChar char="ü"/>
            </a:pPr>
            <a:r>
              <a:rPr lang="pt-BR" sz="1600" b="0" dirty="0"/>
              <a:t>O ensaio de dissolução é um ensaio farmacêutico que pode ser definido como a quantificação do fármaco, contido em uma forma farmacêutica, por unidade de tempo, sob condições padronizadas de temperatura, meio, agitação.</a:t>
            </a:r>
          </a:p>
        </p:txBody>
      </p:sp>
      <p:pic>
        <p:nvPicPr>
          <p:cNvPr id="6" name="Imagem 5"/>
          <p:cNvPicPr>
            <a:picLocks noChangeAspect="1"/>
          </p:cNvPicPr>
          <p:nvPr/>
        </p:nvPicPr>
        <p:blipFill rotWithShape="1">
          <a:blip r:embed="rId2">
            <a:extLst>
              <a:ext uri="{28A0092B-C50C-407E-A947-70E740481C1C}">
                <a14:useLocalDpi xmlns:a14="http://schemas.microsoft.com/office/drawing/2010/main" val="0"/>
              </a:ext>
            </a:extLst>
          </a:blip>
          <a:srcRect t="22449" b="4082"/>
          <a:stretch/>
        </p:blipFill>
        <p:spPr>
          <a:xfrm>
            <a:off x="4362170" y="3501008"/>
            <a:ext cx="4552167" cy="2374589"/>
          </a:xfrm>
          <a:prstGeom prst="rect">
            <a:avLst/>
          </a:prstGeom>
        </p:spPr>
      </p:pic>
      <p:sp>
        <p:nvSpPr>
          <p:cNvPr id="7" name="Retângulo 6"/>
          <p:cNvSpPr/>
          <p:nvPr/>
        </p:nvSpPr>
        <p:spPr>
          <a:xfrm>
            <a:off x="849954" y="4081304"/>
            <a:ext cx="3334364" cy="1631216"/>
          </a:xfrm>
          <a:prstGeom prst="rect">
            <a:avLst/>
          </a:prstGeom>
        </p:spPr>
        <p:txBody>
          <a:bodyPr wrap="square">
            <a:spAutoFit/>
          </a:bodyPr>
          <a:lstStyle/>
          <a:p>
            <a:pPr algn="ctr"/>
            <a:r>
              <a:rPr lang="pt-BR" sz="2000" dirty="0">
                <a:solidFill>
                  <a:srgbClr val="FF0000"/>
                </a:solidFill>
              </a:rPr>
              <a:t>É considerado o teste mais</a:t>
            </a:r>
          </a:p>
          <a:p>
            <a:pPr algn="ctr"/>
            <a:r>
              <a:rPr lang="pt-BR" sz="2000" dirty="0">
                <a:solidFill>
                  <a:srgbClr val="FF0000"/>
                </a:solidFill>
              </a:rPr>
              <a:t>importante em uma análise </a:t>
            </a:r>
          </a:p>
          <a:p>
            <a:pPr algn="ctr"/>
            <a:r>
              <a:rPr lang="pt-BR" sz="2000" dirty="0">
                <a:solidFill>
                  <a:srgbClr val="FF0000"/>
                </a:solidFill>
              </a:rPr>
              <a:t>Farmacêutica! </a:t>
            </a:r>
          </a:p>
        </p:txBody>
      </p:sp>
    </p:spTree>
    <p:extLst>
      <p:ext uri="{BB962C8B-B14F-4D97-AF65-F5344CB8AC3E}">
        <p14:creationId xmlns:p14="http://schemas.microsoft.com/office/powerpoint/2010/main" val="24964561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2" name="Imagem 4"/>
          <p:cNvPicPr>
            <a:picLocks noChangeAspect="1" noChangeArrowheads="1"/>
          </p:cNvPicPr>
          <p:nvPr/>
        </p:nvPicPr>
        <p:blipFill>
          <a:blip r:embed="rId2">
            <a:extLst>
              <a:ext uri="{28A0092B-C50C-407E-A947-70E740481C1C}">
                <a14:useLocalDpi xmlns:a14="http://schemas.microsoft.com/office/drawing/2010/main" val="0"/>
              </a:ext>
            </a:extLst>
          </a:blip>
          <a:srcRect l="22804" t="6982" r="24121" b="4266"/>
          <a:stretch>
            <a:fillRect/>
          </a:stretch>
        </p:blipFill>
        <p:spPr bwMode="auto">
          <a:xfrm>
            <a:off x="1296878" y="-1140"/>
            <a:ext cx="6587490" cy="685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ultiplicar 2"/>
          <p:cNvSpPr/>
          <p:nvPr/>
        </p:nvSpPr>
        <p:spPr>
          <a:xfrm>
            <a:off x="4788024" y="2636912"/>
            <a:ext cx="288032" cy="36004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85796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Cestos</a:t>
            </a:r>
          </a:p>
        </p:txBody>
      </p:sp>
      <p:sp>
        <p:nvSpPr>
          <p:cNvPr id="4" name="Retângulo 3">
            <a:extLst>
              <a:ext uri="{FF2B5EF4-FFF2-40B4-BE49-F238E27FC236}">
                <a16:creationId xmlns:a16="http://schemas.microsoft.com/office/drawing/2014/main" id="{14925E92-827F-4D36-8A8B-084A2C6FC58D}"/>
              </a:ext>
            </a:extLst>
          </p:cNvPr>
          <p:cNvSpPr/>
          <p:nvPr/>
        </p:nvSpPr>
        <p:spPr>
          <a:xfrm>
            <a:off x="167543" y="1859339"/>
            <a:ext cx="6903913" cy="3416320"/>
          </a:xfrm>
          <a:prstGeom prst="rect">
            <a:avLst/>
          </a:prstGeom>
        </p:spPr>
        <p:txBody>
          <a:bodyPr wrap="square">
            <a:spAutoFit/>
          </a:bodyPr>
          <a:lstStyle/>
          <a:p>
            <a:r>
              <a:rPr lang="pt-PT" b="0" dirty="0"/>
              <a:t>O método de cesta rotativa foi o primeiro método oficial.</a:t>
            </a:r>
          </a:p>
          <a:p>
            <a:endParaRPr lang="pt-PT" b="0" dirty="0"/>
          </a:p>
          <a:p>
            <a:r>
              <a:rPr lang="pt-PT" b="0" dirty="0"/>
              <a:t>O cesto é conectado a um eixo giratório.</a:t>
            </a:r>
          </a:p>
          <a:p>
            <a:endParaRPr lang="pt-PT" b="0" dirty="0"/>
          </a:p>
          <a:p>
            <a:r>
              <a:rPr lang="pt-PT" b="0" dirty="0"/>
              <a:t>Os eixos e cestos devem girar livremente e dentro dos limites especificados e, o que é mais importante, devem ser centralizados com precisão na cuba e estar livres de oscilações. </a:t>
            </a:r>
          </a:p>
          <a:p>
            <a:endParaRPr lang="pt-PT" b="0" dirty="0"/>
          </a:p>
          <a:p>
            <a:r>
              <a:rPr lang="pt-PT" b="0" dirty="0"/>
              <a:t>A cesta padrão consiste em uma construção de malha 40 de aço inoxidável, mas há muitas variações dependendo da monografia e da aplicação. Por exemplo, cestos de supositório são fabricados em PTFE com fendas verticais para facilitar a dissolução.</a:t>
            </a:r>
          </a:p>
        </p:txBody>
      </p:sp>
      <p:pic>
        <p:nvPicPr>
          <p:cNvPr id="8" name="Picture 13" descr="Stainless Steel Dissolution Basket w. Shaft 20 Mesh">
            <a:extLst>
              <a:ext uri="{FF2B5EF4-FFF2-40B4-BE49-F238E27FC236}">
                <a16:creationId xmlns:a16="http://schemas.microsoft.com/office/drawing/2014/main" id="{CCC51744-9299-4C66-AD3E-4FB273095B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232" r="28857"/>
          <a:stretch/>
        </p:blipFill>
        <p:spPr bwMode="auto">
          <a:xfrm>
            <a:off x="7208303" y="1312215"/>
            <a:ext cx="1605000" cy="4233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157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0569863B-D8C8-4481-8878-4CA405833C23}"/>
              </a:ext>
            </a:extLst>
          </p:cNvPr>
          <p:cNvSpPr/>
          <p:nvPr/>
        </p:nvSpPr>
        <p:spPr>
          <a:xfrm>
            <a:off x="201960" y="1389279"/>
            <a:ext cx="8657728" cy="4524315"/>
          </a:xfrm>
          <a:prstGeom prst="rect">
            <a:avLst/>
          </a:prstGeom>
        </p:spPr>
        <p:txBody>
          <a:bodyPr wrap="square">
            <a:spAutoFit/>
          </a:bodyPr>
          <a:lstStyle/>
          <a:p>
            <a:r>
              <a:rPr lang="pt-PT" dirty="0"/>
              <a:t>Aço inoxidável</a:t>
            </a:r>
          </a:p>
          <a:p>
            <a:endParaRPr lang="pt-PT" b="0" dirty="0"/>
          </a:p>
          <a:p>
            <a:r>
              <a:rPr lang="pt-PT" b="0" dirty="0"/>
              <a:t>O cesto de malha 10 não Compendial (não oficial).</a:t>
            </a:r>
          </a:p>
          <a:p>
            <a:r>
              <a:rPr lang="pt-PT" b="0" dirty="0"/>
              <a:t>O cesto de malha 20 Compendial USP&lt;711&gt; Dissolução.</a:t>
            </a:r>
          </a:p>
          <a:p>
            <a:r>
              <a:rPr lang="pt-PT" b="0" dirty="0"/>
              <a:t>O cesto de malha 40 Compendial uso padrão.</a:t>
            </a:r>
          </a:p>
          <a:p>
            <a:r>
              <a:rPr lang="pt-PT" b="0" dirty="0"/>
              <a:t>O cesto de malha 100 não Compendial (não oficial). </a:t>
            </a:r>
          </a:p>
          <a:p>
            <a:endParaRPr lang="pt-BR" dirty="0"/>
          </a:p>
          <a:p>
            <a:r>
              <a:rPr lang="pt-PT" dirty="0"/>
              <a:t>Folheada a ouro</a:t>
            </a:r>
          </a:p>
          <a:p>
            <a:r>
              <a:rPr lang="pt-PT" b="0" dirty="0"/>
              <a:t>O cesto de malha 40 Compendial (Prevenindo Corrosão).</a:t>
            </a:r>
          </a:p>
          <a:p>
            <a:endParaRPr lang="pt-PT" dirty="0"/>
          </a:p>
          <a:p>
            <a:r>
              <a:rPr lang="pt-PT" dirty="0"/>
              <a:t>PTFE</a:t>
            </a:r>
          </a:p>
          <a:p>
            <a:r>
              <a:rPr lang="pt-PT" b="0" dirty="0"/>
              <a:t>Cesto 40 mesh não Compendial porque o revestimento </a:t>
            </a:r>
          </a:p>
          <a:p>
            <a:r>
              <a:rPr lang="pt-PT" b="0" dirty="0"/>
              <a:t>de PTFE é muito espesso.</a:t>
            </a:r>
          </a:p>
          <a:p>
            <a:endParaRPr lang="pt-BR" dirty="0"/>
          </a:p>
          <a:p>
            <a:r>
              <a:rPr lang="pt-PT" dirty="0">
                <a:solidFill>
                  <a:srgbClr val="FF0000"/>
                </a:solidFill>
              </a:rPr>
              <a:t>Quanto maior o valor da malha mais fina a tela.</a:t>
            </a:r>
          </a:p>
          <a:p>
            <a:endParaRPr lang="pt-PT" dirty="0"/>
          </a:p>
        </p:txBody>
      </p:sp>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Cestos</a:t>
            </a:r>
          </a:p>
        </p:txBody>
      </p:sp>
      <p:pic>
        <p:nvPicPr>
          <p:cNvPr id="21511" name="Picture 7" descr="http://www.collegeofpharmacy.com/callearningcentre/demonstrationCALPackages/DissolutionDemo/4Performing/images/04-20.png">
            <a:extLst>
              <a:ext uri="{FF2B5EF4-FFF2-40B4-BE49-F238E27FC236}">
                <a16:creationId xmlns:a16="http://schemas.microsoft.com/office/drawing/2014/main" id="{9DCA6089-0B62-46C3-92C6-DB5BB2986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3705"/>
          <a:stretch/>
        </p:blipFill>
        <p:spPr bwMode="auto">
          <a:xfrm>
            <a:off x="6156179" y="3841396"/>
            <a:ext cx="2952325" cy="196386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40 Mesh Basket">
            <a:extLst>
              <a:ext uri="{FF2B5EF4-FFF2-40B4-BE49-F238E27FC236}">
                <a16:creationId xmlns:a16="http://schemas.microsoft.com/office/drawing/2014/main" id="{01FE5832-3AEA-4D18-BC57-74094EA68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240" y="1405192"/>
            <a:ext cx="1455825" cy="2183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735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Cestos</a:t>
            </a:r>
          </a:p>
        </p:txBody>
      </p:sp>
      <p:pic>
        <p:nvPicPr>
          <p:cNvPr id="2" name="Imagem 1">
            <a:extLst>
              <a:ext uri="{FF2B5EF4-FFF2-40B4-BE49-F238E27FC236}">
                <a16:creationId xmlns:a16="http://schemas.microsoft.com/office/drawing/2014/main" id="{408C01F5-0802-4161-BF7A-8145AE6FFCA8}"/>
              </a:ext>
            </a:extLst>
          </p:cNvPr>
          <p:cNvPicPr>
            <a:picLocks noChangeAspect="1"/>
          </p:cNvPicPr>
          <p:nvPr/>
        </p:nvPicPr>
        <p:blipFill>
          <a:blip r:embed="rId2"/>
          <a:stretch>
            <a:fillRect/>
          </a:stretch>
        </p:blipFill>
        <p:spPr>
          <a:xfrm>
            <a:off x="292018" y="2636912"/>
            <a:ext cx="8502902" cy="2841476"/>
          </a:xfrm>
          <a:prstGeom prst="rect">
            <a:avLst/>
          </a:prstGeom>
        </p:spPr>
      </p:pic>
      <p:pic>
        <p:nvPicPr>
          <p:cNvPr id="23560" name="Picture 8" descr="QLA Dissolution Basket Shafts: Basket Adapter Hub for Distek Standard Push-On Style Basket, 316 SS, Serialized">
            <a:extLst>
              <a:ext uri="{FF2B5EF4-FFF2-40B4-BE49-F238E27FC236}">
                <a16:creationId xmlns:a16="http://schemas.microsoft.com/office/drawing/2014/main" id="{2393A75A-F79C-426E-BC20-8659F5B10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14" y="1408043"/>
            <a:ext cx="1085850" cy="99060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descr="QLA Dissolution Basket Shafts: Basket Adapter Hub for Old Style Erweka Hub Assembly, 316 SS, Serialized">
            <a:extLst>
              <a:ext uri="{FF2B5EF4-FFF2-40B4-BE49-F238E27FC236}">
                <a16:creationId xmlns:a16="http://schemas.microsoft.com/office/drawing/2014/main" id="{77B9024C-75AC-4303-ACEE-101E521C31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201" t="13625" r="14400" b="21339"/>
          <a:stretch/>
        </p:blipFill>
        <p:spPr bwMode="auto">
          <a:xfrm>
            <a:off x="1835696" y="1336035"/>
            <a:ext cx="1368152" cy="130087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563D8665-8167-4E7D-80B5-1620DAD65F54}"/>
              </a:ext>
            </a:extLst>
          </p:cNvPr>
          <p:cNvPicPr>
            <a:picLocks noChangeAspect="1"/>
          </p:cNvPicPr>
          <p:nvPr/>
        </p:nvPicPr>
        <p:blipFill>
          <a:blip r:embed="rId5"/>
          <a:stretch>
            <a:fillRect/>
          </a:stretch>
        </p:blipFill>
        <p:spPr>
          <a:xfrm>
            <a:off x="3419872" y="1389303"/>
            <a:ext cx="5564484" cy="1028080"/>
          </a:xfrm>
          <a:prstGeom prst="rect">
            <a:avLst/>
          </a:prstGeom>
        </p:spPr>
      </p:pic>
    </p:spTree>
    <p:extLst>
      <p:ext uri="{BB962C8B-B14F-4D97-AF65-F5344CB8AC3E}">
        <p14:creationId xmlns:p14="http://schemas.microsoft.com/office/powerpoint/2010/main" val="1276118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0569863B-D8C8-4481-8878-4CA405833C23}"/>
              </a:ext>
            </a:extLst>
          </p:cNvPr>
          <p:cNvSpPr/>
          <p:nvPr/>
        </p:nvSpPr>
        <p:spPr>
          <a:xfrm>
            <a:off x="201960" y="1389279"/>
            <a:ext cx="6267757" cy="4801314"/>
          </a:xfrm>
          <a:prstGeom prst="rect">
            <a:avLst/>
          </a:prstGeom>
        </p:spPr>
        <p:txBody>
          <a:bodyPr wrap="square">
            <a:spAutoFit/>
          </a:bodyPr>
          <a:lstStyle/>
          <a:p>
            <a:r>
              <a:rPr lang="pt-PT" dirty="0">
                <a:solidFill>
                  <a:srgbClr val="1268B3"/>
                </a:solidFill>
                <a:latin typeface="helvetica" panose="020B0604020202020204" pitchFamily="34" charset="0"/>
              </a:rPr>
              <a:t>Cuidados</a:t>
            </a:r>
          </a:p>
          <a:p>
            <a:r>
              <a:rPr lang="pt-PT" b="0" dirty="0"/>
              <a:t>Os cestos são frágeis em comparação com as pás e tornam-se inutilizáveis ​​quando expostos muito tempo a HCl. </a:t>
            </a:r>
          </a:p>
          <a:p>
            <a:endParaRPr lang="pt-PT" b="0" dirty="0"/>
          </a:p>
          <a:p>
            <a:r>
              <a:rPr lang="pt-PT" b="0" dirty="0"/>
              <a:t>O aço inoxidável 316 é resistente, mas ainda pode oxidar - o fio ficará mais fino, resultando em aberturas maiores e partículas cairão mais cedo e se estabelecerão no fundo da cuba.</a:t>
            </a:r>
          </a:p>
          <a:p>
            <a:endParaRPr lang="pt-BR" b="0" dirty="0">
              <a:solidFill>
                <a:srgbClr val="FF0000"/>
              </a:solidFill>
            </a:endParaRPr>
          </a:p>
          <a:p>
            <a:r>
              <a:rPr lang="pt-PT" dirty="0">
                <a:solidFill>
                  <a:srgbClr val="1268B3"/>
                </a:solidFill>
                <a:latin typeface="helvetica" panose="020B0604020202020204" pitchFamily="34" charset="0"/>
              </a:rPr>
              <a:t>Teste de deformidade </a:t>
            </a:r>
          </a:p>
          <a:p>
            <a:r>
              <a:rPr lang="pt-PT" b="0" dirty="0"/>
              <a:t>Segure um cesto entre o polegar e o indicador em ambas as mãos e gire suavemente para frente e para trás. Se houver algum movimento na malha do cesto, então é possivel que que a cesta se deforme facilmente. Um bom cesto deve ser rígido e sem movimento. </a:t>
            </a:r>
          </a:p>
          <a:p>
            <a:endParaRPr lang="pt-PT" dirty="0">
              <a:solidFill>
                <a:srgbClr val="FF0000"/>
              </a:solidFill>
            </a:endParaRPr>
          </a:p>
          <a:p>
            <a:endParaRPr lang="pt-PT" dirty="0"/>
          </a:p>
        </p:txBody>
      </p:sp>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Cestos</a:t>
            </a:r>
          </a:p>
        </p:txBody>
      </p:sp>
      <p:grpSp>
        <p:nvGrpSpPr>
          <p:cNvPr id="11" name="Agrupar 10">
            <a:extLst>
              <a:ext uri="{FF2B5EF4-FFF2-40B4-BE49-F238E27FC236}">
                <a16:creationId xmlns:a16="http://schemas.microsoft.com/office/drawing/2014/main" id="{F397A722-147F-4CD2-BC91-B7DEFB6A784F}"/>
              </a:ext>
            </a:extLst>
          </p:cNvPr>
          <p:cNvGrpSpPr/>
          <p:nvPr/>
        </p:nvGrpSpPr>
        <p:grpSpPr>
          <a:xfrm>
            <a:off x="6503793" y="1268760"/>
            <a:ext cx="2640207" cy="1936974"/>
            <a:chOff x="6173096" y="1276002"/>
            <a:chExt cx="2640207" cy="1936974"/>
          </a:xfrm>
        </p:grpSpPr>
        <p:pic>
          <p:nvPicPr>
            <p:cNvPr id="22531" name="Picture 3" descr="http://www.collegeofpharmacy.com/callearningcentre/demonstrationCALPackages/DissolutionDemo/4Performing/images/04-22.png">
              <a:extLst>
                <a:ext uri="{FF2B5EF4-FFF2-40B4-BE49-F238E27FC236}">
                  <a16:creationId xmlns:a16="http://schemas.microsoft.com/office/drawing/2014/main" id="{29567820-09C7-42A4-B096-3FDA61AB0D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3096" y="1276002"/>
              <a:ext cx="2640207" cy="1936974"/>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89C0C85B-8D1F-4B36-A344-4C435CD32859}"/>
                </a:ext>
              </a:extLst>
            </p:cNvPr>
            <p:cNvSpPr/>
            <p:nvPr/>
          </p:nvSpPr>
          <p:spPr>
            <a:xfrm>
              <a:off x="6808244" y="2835448"/>
              <a:ext cx="1467068" cy="369332"/>
            </a:xfrm>
            <a:prstGeom prst="rect">
              <a:avLst/>
            </a:prstGeom>
          </p:spPr>
          <p:txBody>
            <a:bodyPr wrap="none">
              <a:spAutoFit/>
            </a:bodyPr>
            <a:lstStyle/>
            <a:p>
              <a:r>
                <a:rPr lang="pt-PT" dirty="0">
                  <a:solidFill>
                    <a:srgbClr val="FF0000"/>
                  </a:solidFill>
                </a:rPr>
                <a:t>Cesto Novo</a:t>
              </a:r>
            </a:p>
          </p:txBody>
        </p:sp>
      </p:grpSp>
      <p:grpSp>
        <p:nvGrpSpPr>
          <p:cNvPr id="13" name="Agrupar 12">
            <a:extLst>
              <a:ext uri="{FF2B5EF4-FFF2-40B4-BE49-F238E27FC236}">
                <a16:creationId xmlns:a16="http://schemas.microsoft.com/office/drawing/2014/main" id="{1C85AC97-6F88-4545-B126-A67C726F8CA0}"/>
              </a:ext>
            </a:extLst>
          </p:cNvPr>
          <p:cNvGrpSpPr/>
          <p:nvPr/>
        </p:nvGrpSpPr>
        <p:grpSpPr>
          <a:xfrm>
            <a:off x="6469717" y="3624681"/>
            <a:ext cx="2640207" cy="1997901"/>
            <a:chOff x="6173096" y="3584097"/>
            <a:chExt cx="2640207" cy="1997901"/>
          </a:xfrm>
        </p:grpSpPr>
        <p:pic>
          <p:nvPicPr>
            <p:cNvPr id="22533" name="Picture 5" descr="http://www.collegeofpharmacy.com/callearningcentre/demonstrationCALPackages/DissolutionDemo/4Performing/images/04-23.png">
              <a:extLst>
                <a:ext uri="{FF2B5EF4-FFF2-40B4-BE49-F238E27FC236}">
                  <a16:creationId xmlns:a16="http://schemas.microsoft.com/office/drawing/2014/main" id="{D470BAC4-0501-4B6F-B0A5-43F52F83D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096" y="3584097"/>
              <a:ext cx="2640207" cy="1936974"/>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5F748C2B-7C45-4B15-98E5-1FC81BFCD301}"/>
                </a:ext>
              </a:extLst>
            </p:cNvPr>
            <p:cNvSpPr/>
            <p:nvPr/>
          </p:nvSpPr>
          <p:spPr>
            <a:xfrm>
              <a:off x="6635119" y="5212666"/>
              <a:ext cx="1813317" cy="369332"/>
            </a:xfrm>
            <a:prstGeom prst="rect">
              <a:avLst/>
            </a:prstGeom>
          </p:spPr>
          <p:txBody>
            <a:bodyPr wrap="none">
              <a:spAutoFit/>
            </a:bodyPr>
            <a:lstStyle/>
            <a:p>
              <a:r>
                <a:rPr lang="pt-BR" dirty="0">
                  <a:solidFill>
                    <a:srgbClr val="FF0000"/>
                  </a:solidFill>
                </a:rPr>
                <a:t>C</a:t>
              </a:r>
              <a:r>
                <a:rPr lang="pt-PT" dirty="0">
                  <a:solidFill>
                    <a:srgbClr val="FF0000"/>
                  </a:solidFill>
                </a:rPr>
                <a:t>esto Oxidado</a:t>
              </a:r>
            </a:p>
          </p:txBody>
        </p:sp>
      </p:grpSp>
    </p:spTree>
    <p:extLst>
      <p:ext uri="{BB962C8B-B14F-4D97-AF65-F5344CB8AC3E}">
        <p14:creationId xmlns:p14="http://schemas.microsoft.com/office/powerpoint/2010/main" val="38790592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Cestos</a:t>
            </a:r>
          </a:p>
        </p:txBody>
      </p:sp>
      <p:sp>
        <p:nvSpPr>
          <p:cNvPr id="4" name="Retângulo 3">
            <a:extLst>
              <a:ext uri="{FF2B5EF4-FFF2-40B4-BE49-F238E27FC236}">
                <a16:creationId xmlns:a16="http://schemas.microsoft.com/office/drawing/2014/main" id="{14925E92-827F-4D36-8A8B-084A2C6FC58D}"/>
              </a:ext>
            </a:extLst>
          </p:cNvPr>
          <p:cNvSpPr/>
          <p:nvPr/>
        </p:nvSpPr>
        <p:spPr>
          <a:xfrm>
            <a:off x="155575" y="1411771"/>
            <a:ext cx="6000602" cy="4247317"/>
          </a:xfrm>
          <a:prstGeom prst="rect">
            <a:avLst/>
          </a:prstGeom>
        </p:spPr>
        <p:txBody>
          <a:bodyPr wrap="square">
            <a:spAutoFit/>
          </a:bodyPr>
          <a:lstStyle/>
          <a:p>
            <a:r>
              <a:rPr lang="pt-PT" dirty="0">
                <a:solidFill>
                  <a:srgbClr val="1268B3"/>
                </a:solidFill>
                <a:latin typeface="helvetica" panose="020B0604020202020204" pitchFamily="34" charset="0"/>
              </a:rPr>
              <a:t>Armazenamento e Limpeza</a:t>
            </a:r>
          </a:p>
          <a:p>
            <a:endParaRPr lang="pt-PT" b="0" dirty="0"/>
          </a:p>
          <a:p>
            <a:pPr algn="just"/>
            <a:r>
              <a:rPr lang="pt-PT" b="0" dirty="0"/>
              <a:t>Eles devem ser enxaguados após o uso e, se necessário, um banho ultrassônico pode ser usado para desalojar as partículas. Os cestos devem ser secos antes de serem armazenados ou reutilizados. Nunca introduza uma amostra em uma cesta úmida.</a:t>
            </a:r>
          </a:p>
          <a:p>
            <a:pPr algn="just"/>
            <a:endParaRPr lang="pt-BR" b="0" dirty="0"/>
          </a:p>
          <a:p>
            <a:pPr algn="just"/>
            <a:r>
              <a:rPr lang="pt-PT" b="0" dirty="0"/>
              <a:t>Os cestos devem ser armazenados adequadamente e não devem simplesmente rolar ao redor de uma gaveta, onde podem ser facilmente danificados e perder o formato. O uso de um rack simples, que é barato e fácil de usar, é a melhor maneira de garantir que os cestos mantenham sua integridade durante o armazenamento.</a:t>
            </a:r>
          </a:p>
          <a:p>
            <a:endParaRPr lang="pt-PT" b="0" dirty="0"/>
          </a:p>
        </p:txBody>
      </p:sp>
      <p:pic>
        <p:nvPicPr>
          <p:cNvPr id="6" name="Picture 2" descr="Rack de armazenamento de cesta">
            <a:extLst>
              <a:ext uri="{FF2B5EF4-FFF2-40B4-BE49-F238E27FC236}">
                <a16:creationId xmlns:a16="http://schemas.microsoft.com/office/drawing/2014/main" id="{FB1B8909-E1FA-4C03-A329-01B23345F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3933057"/>
            <a:ext cx="2671265" cy="1656184"/>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Baskets and Paddles | Dissolution Testing | Teledyne Hanson">
            <a:extLst>
              <a:ext uri="{FF2B5EF4-FFF2-40B4-BE49-F238E27FC236}">
                <a16:creationId xmlns:a16="http://schemas.microsoft.com/office/drawing/2014/main" id="{16ECEFA4-2E51-4B15-B3C3-927E4831E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2006" y="1411771"/>
            <a:ext cx="2872149" cy="2363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358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Aparatos 2 – Pá</a:t>
            </a:r>
          </a:p>
        </p:txBody>
      </p:sp>
      <p:sp>
        <p:nvSpPr>
          <p:cNvPr id="10" name="Retângulo 9"/>
          <p:cNvSpPr/>
          <p:nvPr/>
        </p:nvSpPr>
        <p:spPr>
          <a:xfrm>
            <a:off x="4542819" y="1519550"/>
            <a:ext cx="4572000" cy="4401205"/>
          </a:xfrm>
          <a:prstGeom prst="rect">
            <a:avLst/>
          </a:prstGeom>
        </p:spPr>
        <p:txBody>
          <a:bodyPr wrap="square">
            <a:spAutoFit/>
          </a:bodyPr>
          <a:lstStyle/>
          <a:p>
            <a:pPr marL="285750" lvl="0" indent="-285750" algn="r">
              <a:buFont typeface="Wingdings" panose="05000000000000000000" pitchFamily="2" charset="2"/>
              <a:buChar char="ü"/>
            </a:pPr>
            <a:r>
              <a:rPr lang="pt-BR" sz="2000" b="0" dirty="0">
                <a:latin typeface="Times New Roman" panose="02020603050405020304" pitchFamily="18" charset="0"/>
                <a:cs typeface="Times New Roman" panose="02020603050405020304" pitchFamily="18" charset="0"/>
              </a:rPr>
              <a:t>Utilizado para cápsulas, comprimidos e suspensões;</a:t>
            </a:r>
          </a:p>
          <a:p>
            <a:pPr lvl="0" algn="r"/>
            <a:endParaRPr lang="pt-BR"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BR" sz="2000" b="0" dirty="0">
                <a:latin typeface="Times New Roman" panose="02020603050405020304" pitchFamily="18" charset="0"/>
                <a:cs typeface="Times New Roman" panose="02020603050405020304" pitchFamily="18" charset="0"/>
              </a:rPr>
              <a:t>50 ou 75 rpm;</a:t>
            </a:r>
          </a:p>
          <a:p>
            <a:pPr lvl="0" algn="r"/>
            <a:endParaRPr lang="pt-BR" sz="2000" b="0" dirty="0">
              <a:latin typeface="Times New Roman" panose="02020603050405020304" pitchFamily="18" charset="0"/>
              <a:cs typeface="Times New Roman" panose="02020603050405020304" pitchFamily="18" charset="0"/>
            </a:endParaRPr>
          </a:p>
          <a:p>
            <a:pPr marL="285750" indent="-285750" algn="r">
              <a:buFont typeface="Wingdings" panose="05000000000000000000" pitchFamily="2" charset="2"/>
              <a:buChar char="ü"/>
            </a:pPr>
            <a:r>
              <a:rPr lang="pt-BR" sz="2000" b="0" dirty="0">
                <a:latin typeface="Times New Roman" panose="02020603050405020304" pitchFamily="18" charset="0"/>
                <a:cs typeface="Times New Roman" panose="02020603050405020304" pitchFamily="18" charset="0"/>
              </a:rPr>
              <a:t>Acima de 150rpm – Turbulência;</a:t>
            </a:r>
          </a:p>
          <a:p>
            <a:pPr lvl="0" algn="r"/>
            <a:endParaRPr lang="pt-BR"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BR" sz="2000" b="0" dirty="0">
                <a:latin typeface="Times New Roman" panose="02020603050405020304" pitchFamily="18" charset="0"/>
                <a:cs typeface="Times New Roman" panose="02020603050405020304" pitchFamily="18" charset="0"/>
              </a:rPr>
              <a:t>Rotações menores que 25 rpm são inaceitáveis – hidrodinâmica não reprodutível;</a:t>
            </a:r>
          </a:p>
          <a:p>
            <a:pPr marL="285750" lvl="0" indent="-285750" algn="r">
              <a:buFont typeface="Wingdings" panose="05000000000000000000" pitchFamily="2" charset="2"/>
              <a:buChar char="ü"/>
            </a:pPr>
            <a:endParaRPr lang="pt-BR"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BR" sz="2000" b="0" dirty="0">
                <a:latin typeface="Times New Roman" panose="02020603050405020304" pitchFamily="18" charset="0"/>
                <a:cs typeface="Times New Roman" panose="02020603050405020304" pitchFamily="18" charset="0"/>
              </a:rPr>
              <a:t>Entre 25 e 50rpm, aceitável para suspensões.</a:t>
            </a:r>
          </a:p>
          <a:p>
            <a:pPr lvl="0" algn="r"/>
            <a:endParaRPr lang="pt-BR" sz="2000" b="0" dirty="0">
              <a:solidFill>
                <a:prstClr val="black"/>
              </a:solidFill>
              <a:latin typeface="Times New Roman" panose="02020603050405020304" pitchFamily="18" charset="0"/>
              <a:cs typeface="Times New Roman" panose="02020603050405020304" pitchFamily="18" charset="0"/>
            </a:endParaRPr>
          </a:p>
        </p:txBody>
      </p:sp>
      <p:pic>
        <p:nvPicPr>
          <p:cNvPr id="11" name="Espaço Reservado para Conteúdo 3"/>
          <p:cNvPicPr>
            <a:picLocks noChangeAspect="1"/>
          </p:cNvPicPr>
          <p:nvPr/>
        </p:nvPicPr>
        <p:blipFill>
          <a:blip r:embed="rId2"/>
          <a:stretch>
            <a:fillRect/>
          </a:stretch>
        </p:blipFill>
        <p:spPr>
          <a:xfrm>
            <a:off x="483531" y="1340768"/>
            <a:ext cx="3986340" cy="4368706"/>
          </a:xfrm>
          <a:prstGeom prst="rect">
            <a:avLst/>
          </a:prstGeom>
        </p:spPr>
      </p:pic>
    </p:spTree>
    <p:extLst>
      <p:ext uri="{BB962C8B-B14F-4D97-AF65-F5344CB8AC3E}">
        <p14:creationId xmlns:p14="http://schemas.microsoft.com/office/powerpoint/2010/main" val="2395825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 name="Imagem 3"/>
          <p:cNvPicPr>
            <a:picLocks noChangeAspect="1" noChangeArrowheads="1"/>
          </p:cNvPicPr>
          <p:nvPr/>
        </p:nvPicPr>
        <p:blipFill>
          <a:blip r:embed="rId2">
            <a:extLst>
              <a:ext uri="{28A0092B-C50C-407E-A947-70E740481C1C}">
                <a14:useLocalDpi xmlns:a14="http://schemas.microsoft.com/office/drawing/2010/main" val="0"/>
              </a:ext>
            </a:extLst>
          </a:blip>
          <a:srcRect l="32808" t="15282" r="33971" b="6976"/>
          <a:stretch>
            <a:fillRect/>
          </a:stretch>
        </p:blipFill>
        <p:spPr bwMode="auto">
          <a:xfrm>
            <a:off x="1907704" y="0"/>
            <a:ext cx="5184576"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ultiplicar 4"/>
          <p:cNvSpPr/>
          <p:nvPr/>
        </p:nvSpPr>
        <p:spPr>
          <a:xfrm>
            <a:off x="4572000" y="4005064"/>
            <a:ext cx="216024" cy="36004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926345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Pás</a:t>
            </a:r>
          </a:p>
        </p:txBody>
      </p:sp>
      <p:sp>
        <p:nvSpPr>
          <p:cNvPr id="4" name="Retângulo 3">
            <a:extLst>
              <a:ext uri="{FF2B5EF4-FFF2-40B4-BE49-F238E27FC236}">
                <a16:creationId xmlns:a16="http://schemas.microsoft.com/office/drawing/2014/main" id="{14925E92-827F-4D36-8A8B-084A2C6FC58D}"/>
              </a:ext>
            </a:extLst>
          </p:cNvPr>
          <p:cNvSpPr/>
          <p:nvPr/>
        </p:nvSpPr>
        <p:spPr>
          <a:xfrm>
            <a:off x="155574" y="1332887"/>
            <a:ext cx="8880921" cy="4247317"/>
          </a:xfrm>
          <a:prstGeom prst="rect">
            <a:avLst/>
          </a:prstGeom>
        </p:spPr>
        <p:txBody>
          <a:bodyPr wrap="square">
            <a:spAutoFit/>
          </a:bodyPr>
          <a:lstStyle/>
          <a:p>
            <a:r>
              <a:rPr lang="pt-PT" b="0" dirty="0"/>
              <a:t>A pá giratória, embora seja o método 2, é na verdade o método mais amplamente usado em testes de dissolução. </a:t>
            </a:r>
          </a:p>
          <a:p>
            <a:endParaRPr lang="pt-PT" b="0" dirty="0"/>
          </a:p>
          <a:p>
            <a:r>
              <a:rPr lang="pt-PT" b="0" dirty="0"/>
              <a:t>As dimensões da pá são controladas precisamente. Quaisquer variações podem facilmente ter um efeito prejudicial na reprodutibilidade de cuba para cuba. </a:t>
            </a:r>
          </a:p>
          <a:p>
            <a:r>
              <a:rPr lang="pt-PT" b="0" dirty="0"/>
              <a:t>Por esse motivo, as pás devem ser tratadas como um equipamento de precisão, armazenadas corretamente e inspecionadas regularmente quanto a arranhões, amassados ​​ou outras imperfeições.</a:t>
            </a:r>
          </a:p>
          <a:p>
            <a:endParaRPr lang="pt-PT" b="0" dirty="0"/>
          </a:p>
          <a:p>
            <a:r>
              <a:rPr lang="pt-PT" b="0" dirty="0"/>
              <a:t>O teste de dissolução se baseia em padrões de fluxo uniformes e quaisquer imperfeições podem levar a um fluxo turbulento. Por esse mesmo motivo, oscilações e outros desvios devem ser rigidamente controlados com especificações semelhantes ao teste de cesta</a:t>
            </a:r>
          </a:p>
          <a:p>
            <a:br>
              <a:rPr lang="pt-PT" dirty="0"/>
            </a:br>
            <a:endParaRPr lang="pt-PT" b="0" dirty="0"/>
          </a:p>
        </p:txBody>
      </p:sp>
      <p:sp>
        <p:nvSpPr>
          <p:cNvPr id="3" name="Rectangle 1">
            <a:extLst>
              <a:ext uri="{FF2B5EF4-FFF2-40B4-BE49-F238E27FC236}">
                <a16:creationId xmlns:a16="http://schemas.microsoft.com/office/drawing/2014/main" id="{C061C143-5A83-4499-AC4E-F4C576A6902E}"/>
              </a:ext>
            </a:extLst>
          </p:cNvPr>
          <p:cNvSpPr>
            <a:spLocks noChangeArrowheads="1"/>
          </p:cNvSpPr>
          <p:nvPr/>
        </p:nvSpPr>
        <p:spPr bwMode="auto">
          <a:xfrm>
            <a:off x="827267" y="270950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PT" altLang="pt-PT" sz="900" b="0" i="0" u="none" strike="noStrike" cap="none" normalizeH="0" baseline="0">
                <a:ln>
                  <a:noFill/>
                </a:ln>
                <a:solidFill>
                  <a:srgbClr val="333333"/>
                </a:solidFill>
                <a:effectLst/>
                <a:latin typeface="helvetica" panose="020B0604020202020204" pitchFamily="34" charset="0"/>
              </a:rPr>
              <a:t> </a:t>
            </a:r>
            <a:endParaRPr kumimoji="0" lang="pt-PT" altLang="pt-PT"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9341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Paddle PTFE sólido">
            <a:extLst>
              <a:ext uri="{FF2B5EF4-FFF2-40B4-BE49-F238E27FC236}">
                <a16:creationId xmlns:a16="http://schemas.microsoft.com/office/drawing/2014/main" id="{9E24CDF4-1EF9-4B8D-A517-B9DB7D5E54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2885" y="3717032"/>
            <a:ext cx="2857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PSNPD016-EW - Paddle, 16'', SS, PTFE coated - Erweka | analytics-shop.com">
            <a:extLst>
              <a:ext uri="{FF2B5EF4-FFF2-40B4-BE49-F238E27FC236}">
                <a16:creationId xmlns:a16="http://schemas.microsoft.com/office/drawing/2014/main" id="{FCBE1965-2553-4B06-860F-7AEC7DE8E3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9271" y="1359666"/>
            <a:ext cx="3144729" cy="2096486"/>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Pás</a:t>
            </a:r>
          </a:p>
        </p:txBody>
      </p:sp>
      <p:sp>
        <p:nvSpPr>
          <p:cNvPr id="4" name="Retângulo 3">
            <a:extLst>
              <a:ext uri="{FF2B5EF4-FFF2-40B4-BE49-F238E27FC236}">
                <a16:creationId xmlns:a16="http://schemas.microsoft.com/office/drawing/2014/main" id="{14925E92-827F-4D36-8A8B-084A2C6FC58D}"/>
              </a:ext>
            </a:extLst>
          </p:cNvPr>
          <p:cNvSpPr/>
          <p:nvPr/>
        </p:nvSpPr>
        <p:spPr>
          <a:xfrm>
            <a:off x="155575" y="1332887"/>
            <a:ext cx="6216626" cy="4247317"/>
          </a:xfrm>
          <a:prstGeom prst="rect">
            <a:avLst/>
          </a:prstGeom>
        </p:spPr>
        <p:txBody>
          <a:bodyPr wrap="square">
            <a:spAutoFit/>
          </a:bodyPr>
          <a:lstStyle/>
          <a:p>
            <a:r>
              <a:rPr lang="pt-PT" dirty="0">
                <a:solidFill>
                  <a:srgbClr val="1268B3"/>
                </a:solidFill>
                <a:latin typeface="helvetica" panose="020B0604020202020204" pitchFamily="34" charset="0"/>
              </a:rPr>
              <a:t>Revestimento de polifluorocarbono</a:t>
            </a:r>
          </a:p>
          <a:p>
            <a:endParaRPr lang="pt-PT" b="0" dirty="0"/>
          </a:p>
          <a:p>
            <a:r>
              <a:rPr lang="pt-PT" b="0" dirty="0"/>
              <a:t>PTFE ou outros revestimentos adequados são permitidos pela USP. </a:t>
            </a:r>
          </a:p>
          <a:p>
            <a:endParaRPr lang="pt-PT" b="0" dirty="0"/>
          </a:p>
          <a:p>
            <a:r>
              <a:rPr lang="pt-PT" b="0" dirty="0"/>
              <a:t>O objetivo é reduzir a interação entre o aço e a forma farmacêutica. A necessidade de revestimento diminui se a qualidade de aço for adequada.</a:t>
            </a:r>
          </a:p>
          <a:p>
            <a:endParaRPr lang="pt-PT" b="0" dirty="0"/>
          </a:p>
          <a:p>
            <a:r>
              <a:rPr lang="pt-PT" b="0" dirty="0"/>
              <a:t>O revestimento e o manuseio inadequados levam à descamação do revestimento. Isso expõe o aço. </a:t>
            </a:r>
          </a:p>
          <a:p>
            <a:endParaRPr lang="pt-BR" b="0" dirty="0"/>
          </a:p>
          <a:p>
            <a:r>
              <a:rPr lang="pt-PT" b="0" dirty="0"/>
              <a:t>Outra alternativa é usar uma pá fabricada em PTFE sólido. Essas pás têm as mesmas dimensões das pás de aço, mas, por serem sólidas, o revestimento não descasca.</a:t>
            </a:r>
          </a:p>
        </p:txBody>
      </p:sp>
    </p:spTree>
    <p:extLst>
      <p:ext uri="{BB962C8B-B14F-4D97-AF65-F5344CB8AC3E}">
        <p14:creationId xmlns:p14="http://schemas.microsoft.com/office/powerpoint/2010/main" val="1660125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877596" y="260648"/>
            <a:ext cx="7870868" cy="707886"/>
          </a:xfrm>
          <a:prstGeom prst="rect">
            <a:avLst/>
          </a:prstGeom>
        </p:spPr>
        <p:txBody>
          <a:bodyPr wrap="square">
            <a:spAutoFit/>
          </a:body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Conceitos Teóricos de Dissolução</a:t>
            </a:r>
          </a:p>
        </p:txBody>
      </p:sp>
      <p:sp>
        <p:nvSpPr>
          <p:cNvPr id="2" name="Retângulo 1">
            <a:extLst>
              <a:ext uri="{FF2B5EF4-FFF2-40B4-BE49-F238E27FC236}">
                <a16:creationId xmlns:a16="http://schemas.microsoft.com/office/drawing/2014/main" id="{12DB43EE-1A30-4348-AC7C-8A6694E568D6}"/>
              </a:ext>
            </a:extLst>
          </p:cNvPr>
          <p:cNvSpPr/>
          <p:nvPr/>
        </p:nvSpPr>
        <p:spPr>
          <a:xfrm>
            <a:off x="575556" y="1412776"/>
            <a:ext cx="7992888" cy="2308324"/>
          </a:xfrm>
          <a:prstGeom prst="rect">
            <a:avLst/>
          </a:prstGeom>
        </p:spPr>
        <p:txBody>
          <a:bodyPr wrap="square">
            <a:spAutoFit/>
          </a:bodyPr>
          <a:lstStyle/>
          <a:p>
            <a:r>
              <a:rPr lang="pt-PT" b="0" dirty="0">
                <a:solidFill>
                  <a:srgbClr val="000000"/>
                </a:solidFill>
              </a:rPr>
              <a:t>O objetivo final de qualquer droga gerar um efeito terapêutico. No entanto uma forma oral deve se desintegrar em partículas minúsculas antes que o ingrediente ativo pudesse se dissolver e ser eficientemente absorvido pelo corpo.</a:t>
            </a:r>
            <a:br>
              <a:rPr lang="pt-PT" dirty="0"/>
            </a:br>
            <a:br>
              <a:rPr lang="pt-PT" dirty="0"/>
            </a:br>
            <a:r>
              <a:rPr lang="pt-PT" b="0" dirty="0">
                <a:solidFill>
                  <a:srgbClr val="000000"/>
                </a:solidFill>
              </a:rPr>
              <a:t>Esta observação deu origem à correlação in vitro in vivo - um modelo preditivo que descreve a relação entre uma propriedade in vitro e uma resposta in vivo relevante.</a:t>
            </a:r>
            <a:endParaRPr lang="pt-PT" dirty="0"/>
          </a:p>
        </p:txBody>
      </p:sp>
      <p:pic>
        <p:nvPicPr>
          <p:cNvPr id="44034" name="Picture 2" descr="http://www.collegeofpharmacy.com/callearningcentre/demonstrationCALPackages/DissolutionDemo/1Introduction/images/3-18.png">
            <a:extLst>
              <a:ext uri="{FF2B5EF4-FFF2-40B4-BE49-F238E27FC236}">
                <a16:creationId xmlns:a16="http://schemas.microsoft.com/office/drawing/2014/main" id="{C33D7D7A-C2C7-459D-AA65-7EA2A37A10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469" y="3861048"/>
            <a:ext cx="6135062" cy="1892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286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Pás</a:t>
            </a:r>
          </a:p>
        </p:txBody>
      </p:sp>
      <p:sp>
        <p:nvSpPr>
          <p:cNvPr id="4" name="Retângulo 3">
            <a:extLst>
              <a:ext uri="{FF2B5EF4-FFF2-40B4-BE49-F238E27FC236}">
                <a16:creationId xmlns:a16="http://schemas.microsoft.com/office/drawing/2014/main" id="{14925E92-827F-4D36-8A8B-084A2C6FC58D}"/>
              </a:ext>
            </a:extLst>
          </p:cNvPr>
          <p:cNvSpPr/>
          <p:nvPr/>
        </p:nvSpPr>
        <p:spPr>
          <a:xfrm>
            <a:off x="155574" y="1332887"/>
            <a:ext cx="8880921" cy="1754326"/>
          </a:xfrm>
          <a:prstGeom prst="rect">
            <a:avLst/>
          </a:prstGeom>
        </p:spPr>
        <p:txBody>
          <a:bodyPr wrap="square">
            <a:spAutoFit/>
          </a:bodyPr>
          <a:lstStyle/>
          <a:p>
            <a:r>
              <a:rPr lang="pt-PT" dirty="0">
                <a:solidFill>
                  <a:srgbClr val="1268B3"/>
                </a:solidFill>
                <a:latin typeface="helvetica" panose="020B0604020202020204" pitchFamily="34" charset="0"/>
              </a:rPr>
              <a:t>Armazenamento e Limpeza</a:t>
            </a:r>
          </a:p>
          <a:p>
            <a:endParaRPr lang="pt-PT" b="0" dirty="0"/>
          </a:p>
          <a:p>
            <a:r>
              <a:rPr lang="pt-PT" b="0" dirty="0"/>
              <a:t>O armazenando as pás deve ser feito em um rack ou gavetas adequados. Muitos usuários simplesmente mantêm pás e cestas em uma gaveta do laboratório - uma receita certa para uma vida curta.</a:t>
            </a:r>
          </a:p>
          <a:p>
            <a:endParaRPr lang="pt-PT" b="0" dirty="0"/>
          </a:p>
        </p:txBody>
      </p:sp>
      <p:pic>
        <p:nvPicPr>
          <p:cNvPr id="20482" name="Picture 2" descr="Racks for Storing Dissolution Paddles and Basket Shafts">
            <a:extLst>
              <a:ext uri="{FF2B5EF4-FFF2-40B4-BE49-F238E27FC236}">
                <a16:creationId xmlns:a16="http://schemas.microsoft.com/office/drawing/2014/main" id="{8F6DA4EB-1705-479E-B190-42A700486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2453823"/>
            <a:ext cx="4485878" cy="320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033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Âncoras - </a:t>
            </a:r>
            <a:r>
              <a:rPr lang="pt-BR" sz="4000" dirty="0" err="1">
                <a:solidFill>
                  <a:schemeClr val="accent1">
                    <a:lumMod val="75000"/>
                  </a:schemeClr>
                </a:solidFill>
                <a:latin typeface="Times New Roman" panose="02020603050405020304" pitchFamily="18" charset="0"/>
                <a:cs typeface="Times New Roman" panose="02020603050405020304" pitchFamily="18" charset="0"/>
              </a:rPr>
              <a:t>Sinkers</a:t>
            </a:r>
            <a:r>
              <a:rPr lang="pt-BR" sz="4000" dirty="0">
                <a:solidFill>
                  <a:schemeClr val="accent1">
                    <a:lumMod val="75000"/>
                  </a:schemeClr>
                </a:solidFill>
                <a:latin typeface="Times New Roman" panose="02020603050405020304" pitchFamily="18" charset="0"/>
                <a:cs typeface="Times New Roman" panose="02020603050405020304" pitchFamily="18" charset="0"/>
              </a:rPr>
              <a:t> </a:t>
            </a:r>
          </a:p>
        </p:txBody>
      </p:sp>
      <p:sp>
        <p:nvSpPr>
          <p:cNvPr id="4" name="Retângulo 3">
            <a:extLst>
              <a:ext uri="{FF2B5EF4-FFF2-40B4-BE49-F238E27FC236}">
                <a16:creationId xmlns:a16="http://schemas.microsoft.com/office/drawing/2014/main" id="{14925E92-827F-4D36-8A8B-084A2C6FC58D}"/>
              </a:ext>
            </a:extLst>
          </p:cNvPr>
          <p:cNvSpPr/>
          <p:nvPr/>
        </p:nvSpPr>
        <p:spPr>
          <a:xfrm>
            <a:off x="323848" y="1332887"/>
            <a:ext cx="8651877" cy="1754326"/>
          </a:xfrm>
          <a:prstGeom prst="rect">
            <a:avLst/>
          </a:prstGeom>
        </p:spPr>
        <p:txBody>
          <a:bodyPr wrap="square">
            <a:spAutoFit/>
          </a:bodyPr>
          <a:lstStyle/>
          <a:p>
            <a:r>
              <a:rPr lang="pt-PT" b="0" dirty="0"/>
              <a:t>É utilizado em formas flutuantes não pesado o suficiente para fazer com que afunde até o fundo do recipiente.</a:t>
            </a:r>
          </a:p>
          <a:p>
            <a:endParaRPr lang="pt-PT" b="0" dirty="0"/>
          </a:p>
          <a:p>
            <a:r>
              <a:rPr lang="pt-PT" b="0" dirty="0"/>
              <a:t>A USP declara “ </a:t>
            </a:r>
            <a:r>
              <a:rPr lang="pt-PT" b="0" i="1" dirty="0"/>
              <a:t>Um pequeno pedaço solto de material não reativo, como não mais do que algumas voltas da hélice de arame, pode ser anexado a unidades que, de outra forma, flutuariam. ”</a:t>
            </a:r>
          </a:p>
        </p:txBody>
      </p:sp>
      <p:pic>
        <p:nvPicPr>
          <p:cNvPr id="2" name="Imagem 1">
            <a:extLst>
              <a:ext uri="{FF2B5EF4-FFF2-40B4-BE49-F238E27FC236}">
                <a16:creationId xmlns:a16="http://schemas.microsoft.com/office/drawing/2014/main" id="{F91E5BAB-8D04-46D4-9DB6-B0CF53346C1A}"/>
              </a:ext>
            </a:extLst>
          </p:cNvPr>
          <p:cNvPicPr>
            <a:picLocks noChangeAspect="1"/>
          </p:cNvPicPr>
          <p:nvPr/>
        </p:nvPicPr>
        <p:blipFill>
          <a:blip r:embed="rId2"/>
          <a:stretch>
            <a:fillRect/>
          </a:stretch>
        </p:blipFill>
        <p:spPr>
          <a:xfrm>
            <a:off x="165176" y="3067132"/>
            <a:ext cx="8820150" cy="2543175"/>
          </a:xfrm>
          <a:prstGeom prst="rect">
            <a:avLst/>
          </a:prstGeom>
        </p:spPr>
      </p:pic>
      <p:sp>
        <p:nvSpPr>
          <p:cNvPr id="3" name="Retângulo 2">
            <a:extLst>
              <a:ext uri="{FF2B5EF4-FFF2-40B4-BE49-F238E27FC236}">
                <a16:creationId xmlns:a16="http://schemas.microsoft.com/office/drawing/2014/main" id="{8895E4B9-87DE-438F-9132-CEB9961EB8F7}"/>
              </a:ext>
            </a:extLst>
          </p:cNvPr>
          <p:cNvSpPr/>
          <p:nvPr/>
        </p:nvSpPr>
        <p:spPr>
          <a:xfrm>
            <a:off x="2555776" y="5445224"/>
            <a:ext cx="4596195" cy="369332"/>
          </a:xfrm>
          <a:prstGeom prst="rect">
            <a:avLst/>
          </a:prstGeom>
        </p:spPr>
        <p:txBody>
          <a:bodyPr wrap="none">
            <a:spAutoFit/>
          </a:bodyPr>
          <a:lstStyle/>
          <a:p>
            <a:r>
              <a:rPr lang="pt-PT" b="0" dirty="0">
                <a:solidFill>
                  <a:srgbClr val="FF0000"/>
                </a:solidFill>
              </a:rPr>
              <a:t>A utilização de âncoras deve ser justificada</a:t>
            </a:r>
          </a:p>
        </p:txBody>
      </p:sp>
    </p:spTree>
    <p:extLst>
      <p:ext uri="{BB962C8B-B14F-4D97-AF65-F5344CB8AC3E}">
        <p14:creationId xmlns:p14="http://schemas.microsoft.com/office/powerpoint/2010/main" val="6561310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3 – Cilindros Recíprocos</a:t>
            </a:r>
          </a:p>
        </p:txBody>
      </p:sp>
      <p:sp>
        <p:nvSpPr>
          <p:cNvPr id="10" name="Retângulo 9"/>
          <p:cNvSpPr/>
          <p:nvPr/>
        </p:nvSpPr>
        <p:spPr>
          <a:xfrm>
            <a:off x="4542819" y="1519550"/>
            <a:ext cx="4572000" cy="3477875"/>
          </a:xfrm>
          <a:prstGeom prst="rect">
            <a:avLst/>
          </a:prstGeom>
        </p:spPr>
        <p:txBody>
          <a:bodyPr wrap="square">
            <a:spAutoFit/>
          </a:bodyPr>
          <a:lstStyle/>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Utilizado cubas de 200 mL, nos quais os cilindros são mergulhados;</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Operação sequencial;</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Possibilita a mudança de meios de dissolução (pH´s);</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Indicado para mudança de pH, pellets, liberação modificada.</a:t>
            </a:r>
            <a:endParaRPr lang="pt-BR" sz="2000" b="0" dirty="0">
              <a:latin typeface="Times New Roman" panose="02020603050405020304" pitchFamily="18" charset="0"/>
              <a:cs typeface="Times New Roman" panose="02020603050405020304" pitchFamily="18" charset="0"/>
            </a:endParaRPr>
          </a:p>
          <a:p>
            <a:pPr lvl="0" algn="r"/>
            <a:endParaRPr lang="pt-BR" sz="2000" b="0" dirty="0">
              <a:solidFill>
                <a:prstClr val="black"/>
              </a:solidFill>
              <a:latin typeface="Times New Roman" panose="02020603050405020304" pitchFamily="18" charset="0"/>
              <a:cs typeface="Times New Roman" panose="02020603050405020304" pitchFamily="18" charset="0"/>
            </a:endParaRPr>
          </a:p>
        </p:txBody>
      </p:sp>
      <p:pic>
        <p:nvPicPr>
          <p:cNvPr id="8" name="Imagem 7">
            <a:extLst>
              <a:ext uri="{FF2B5EF4-FFF2-40B4-BE49-F238E27FC236}">
                <a16:creationId xmlns:a16="http://schemas.microsoft.com/office/drawing/2014/main" id="{7FE0F04A-9328-4FFC-9E3B-5BE5C318BCE7}"/>
              </a:ext>
            </a:extLst>
          </p:cNvPr>
          <p:cNvPicPr>
            <a:picLocks noChangeAspect="1"/>
          </p:cNvPicPr>
          <p:nvPr/>
        </p:nvPicPr>
        <p:blipFill>
          <a:blip r:embed="rId2"/>
          <a:stretch>
            <a:fillRect/>
          </a:stretch>
        </p:blipFill>
        <p:spPr>
          <a:xfrm>
            <a:off x="823459" y="1268760"/>
            <a:ext cx="3175521" cy="4505157"/>
          </a:xfrm>
          <a:prstGeom prst="rect">
            <a:avLst/>
          </a:prstGeom>
        </p:spPr>
      </p:pic>
    </p:spTree>
    <p:extLst>
      <p:ext uri="{BB962C8B-B14F-4D97-AF65-F5344CB8AC3E}">
        <p14:creationId xmlns:p14="http://schemas.microsoft.com/office/powerpoint/2010/main" val="3369409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3 – Cilindros Recíprocos</a:t>
            </a:r>
          </a:p>
        </p:txBody>
      </p:sp>
      <p:pic>
        <p:nvPicPr>
          <p:cNvPr id="4" name="Imagem 3">
            <a:extLst>
              <a:ext uri="{FF2B5EF4-FFF2-40B4-BE49-F238E27FC236}">
                <a16:creationId xmlns:a16="http://schemas.microsoft.com/office/drawing/2014/main" id="{B7795E57-D15C-432C-BEB2-C33E95726A10}"/>
              </a:ext>
            </a:extLst>
          </p:cNvPr>
          <p:cNvPicPr>
            <a:picLocks noChangeAspect="1"/>
          </p:cNvPicPr>
          <p:nvPr/>
        </p:nvPicPr>
        <p:blipFill>
          <a:blip r:embed="rId2"/>
          <a:stretch>
            <a:fillRect/>
          </a:stretch>
        </p:blipFill>
        <p:spPr>
          <a:xfrm>
            <a:off x="1666875" y="1304925"/>
            <a:ext cx="5810250" cy="4248150"/>
          </a:xfrm>
          <a:prstGeom prst="rect">
            <a:avLst/>
          </a:prstGeom>
        </p:spPr>
      </p:pic>
    </p:spTree>
    <p:extLst>
      <p:ext uri="{BB962C8B-B14F-4D97-AF65-F5344CB8AC3E}">
        <p14:creationId xmlns:p14="http://schemas.microsoft.com/office/powerpoint/2010/main" val="639434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3 – Cilindros Recíprocos</a:t>
            </a:r>
          </a:p>
        </p:txBody>
      </p:sp>
      <p:pic>
        <p:nvPicPr>
          <p:cNvPr id="3" name="Imagem 2">
            <a:extLst>
              <a:ext uri="{FF2B5EF4-FFF2-40B4-BE49-F238E27FC236}">
                <a16:creationId xmlns:a16="http://schemas.microsoft.com/office/drawing/2014/main" id="{BC4C08BE-6333-44E7-BFBA-F520FDE96FEE}"/>
              </a:ext>
            </a:extLst>
          </p:cNvPr>
          <p:cNvPicPr>
            <a:picLocks noChangeAspect="1"/>
          </p:cNvPicPr>
          <p:nvPr/>
        </p:nvPicPr>
        <p:blipFill>
          <a:blip r:embed="rId2"/>
          <a:stretch>
            <a:fillRect/>
          </a:stretch>
        </p:blipFill>
        <p:spPr>
          <a:xfrm>
            <a:off x="1758" y="1255711"/>
            <a:ext cx="3409950" cy="3105150"/>
          </a:xfrm>
          <a:prstGeom prst="rect">
            <a:avLst/>
          </a:prstGeom>
        </p:spPr>
      </p:pic>
      <p:pic>
        <p:nvPicPr>
          <p:cNvPr id="2" name="Imagem 1">
            <a:extLst>
              <a:ext uri="{FF2B5EF4-FFF2-40B4-BE49-F238E27FC236}">
                <a16:creationId xmlns:a16="http://schemas.microsoft.com/office/drawing/2014/main" id="{5035412A-2CB9-4715-96B4-3AB019393255}"/>
              </a:ext>
            </a:extLst>
          </p:cNvPr>
          <p:cNvPicPr>
            <a:picLocks noChangeAspect="1"/>
          </p:cNvPicPr>
          <p:nvPr/>
        </p:nvPicPr>
        <p:blipFill>
          <a:blip r:embed="rId3"/>
          <a:stretch>
            <a:fillRect/>
          </a:stretch>
        </p:blipFill>
        <p:spPr>
          <a:xfrm>
            <a:off x="3208208" y="1556792"/>
            <a:ext cx="5881025" cy="4117505"/>
          </a:xfrm>
          <a:prstGeom prst="rect">
            <a:avLst/>
          </a:prstGeom>
        </p:spPr>
      </p:pic>
    </p:spTree>
    <p:extLst>
      <p:ext uri="{BB962C8B-B14F-4D97-AF65-F5344CB8AC3E}">
        <p14:creationId xmlns:p14="http://schemas.microsoft.com/office/powerpoint/2010/main" val="6650037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4 – Célula de Fluxo</a:t>
            </a:r>
          </a:p>
        </p:txBody>
      </p:sp>
      <p:sp>
        <p:nvSpPr>
          <p:cNvPr id="10" name="Retângulo 9"/>
          <p:cNvSpPr/>
          <p:nvPr/>
        </p:nvSpPr>
        <p:spPr>
          <a:xfrm>
            <a:off x="4542819" y="1519550"/>
            <a:ext cx="4572000" cy="4093428"/>
          </a:xfrm>
          <a:prstGeom prst="rect">
            <a:avLst/>
          </a:prstGeom>
        </p:spPr>
        <p:txBody>
          <a:bodyPr wrap="square">
            <a:spAutoFit/>
          </a:bodyPr>
          <a:lstStyle/>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Células nas quais a forma farmacêutica é submetida a um fluxo de meio de dissolução;</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Adequado para fármacos pouco solúveis, mudança de pH;</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Problemas: consumo de meio e validação do método;</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Permite velocidade de fluxo superiores a 50mL/min (3L/h).</a:t>
            </a:r>
          </a:p>
          <a:p>
            <a:pPr lvl="0" algn="r"/>
            <a:endParaRPr lang="pt-BR" sz="2000" b="0" dirty="0">
              <a:solidFill>
                <a:prstClr val="black"/>
              </a:solidFill>
              <a:latin typeface="Times New Roman" panose="02020603050405020304" pitchFamily="18" charset="0"/>
              <a:cs typeface="Times New Roman" panose="02020603050405020304" pitchFamily="18" charset="0"/>
            </a:endParaRPr>
          </a:p>
        </p:txBody>
      </p:sp>
      <p:pic>
        <p:nvPicPr>
          <p:cNvPr id="6" name="Imagem 5">
            <a:extLst>
              <a:ext uri="{FF2B5EF4-FFF2-40B4-BE49-F238E27FC236}">
                <a16:creationId xmlns:a16="http://schemas.microsoft.com/office/drawing/2014/main" id="{8C395231-4C7A-41BE-BA63-B85C9AF9C2D6}"/>
              </a:ext>
            </a:extLst>
          </p:cNvPr>
          <p:cNvPicPr>
            <a:picLocks noChangeAspect="1"/>
          </p:cNvPicPr>
          <p:nvPr/>
        </p:nvPicPr>
        <p:blipFill rotWithShape="1">
          <a:blip r:embed="rId2">
            <a:extLst>
              <a:ext uri="{28A0092B-C50C-407E-A947-70E740481C1C}">
                <a14:useLocalDpi xmlns:a14="http://schemas.microsoft.com/office/drawing/2010/main" val="0"/>
              </a:ext>
            </a:extLst>
          </a:blip>
          <a:srcRect l="13146" t="32014" r="61340" b="16326"/>
          <a:stretch/>
        </p:blipFill>
        <p:spPr>
          <a:xfrm>
            <a:off x="3785262" y="2060848"/>
            <a:ext cx="1515114" cy="2300728"/>
          </a:xfrm>
          <a:prstGeom prst="rect">
            <a:avLst/>
          </a:prstGeom>
        </p:spPr>
      </p:pic>
      <p:pic>
        <p:nvPicPr>
          <p:cNvPr id="3" name="Imagem 2">
            <a:extLst>
              <a:ext uri="{FF2B5EF4-FFF2-40B4-BE49-F238E27FC236}">
                <a16:creationId xmlns:a16="http://schemas.microsoft.com/office/drawing/2014/main" id="{9B527289-F17C-496F-9464-987C571C680C}"/>
              </a:ext>
            </a:extLst>
          </p:cNvPr>
          <p:cNvPicPr>
            <a:picLocks noChangeAspect="1"/>
          </p:cNvPicPr>
          <p:nvPr/>
        </p:nvPicPr>
        <p:blipFill>
          <a:blip r:embed="rId3"/>
          <a:stretch>
            <a:fillRect/>
          </a:stretch>
        </p:blipFill>
        <p:spPr>
          <a:xfrm>
            <a:off x="155575" y="2660650"/>
            <a:ext cx="3405192" cy="2952328"/>
          </a:xfrm>
          <a:prstGeom prst="rect">
            <a:avLst/>
          </a:prstGeom>
        </p:spPr>
      </p:pic>
    </p:spTree>
    <p:extLst>
      <p:ext uri="{BB962C8B-B14F-4D97-AF65-F5344CB8AC3E}">
        <p14:creationId xmlns:p14="http://schemas.microsoft.com/office/powerpoint/2010/main" val="1370319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5 – </a:t>
            </a:r>
            <a:r>
              <a:rPr lang="pt-BR" sz="4000" b="0" dirty="0">
                <a:solidFill>
                  <a:schemeClr val="accent1">
                    <a:lumMod val="75000"/>
                  </a:schemeClr>
                </a:solidFill>
                <a:latin typeface="Times New Roman" panose="02020603050405020304" pitchFamily="18" charset="0"/>
                <a:cs typeface="Times New Roman" panose="02020603050405020304" pitchFamily="18" charset="0"/>
              </a:rPr>
              <a:t>Pá Sobre Disco</a:t>
            </a:r>
            <a:endParaRPr lang="pt-BR" sz="4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 name="Retângulo 9"/>
          <p:cNvSpPr/>
          <p:nvPr/>
        </p:nvSpPr>
        <p:spPr>
          <a:xfrm>
            <a:off x="4542819" y="1519550"/>
            <a:ext cx="4572000" cy="1323439"/>
          </a:xfrm>
          <a:prstGeom prst="rect">
            <a:avLst/>
          </a:prstGeom>
        </p:spPr>
        <p:txBody>
          <a:bodyPr wrap="square">
            <a:spAutoFit/>
          </a:bodyPr>
          <a:lstStyle/>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Adaptação do aparato 2;</a:t>
            </a:r>
          </a:p>
          <a:p>
            <a:pPr lvl="0" algn="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Para produtos de aplicação tópica ou transdérmica;</a:t>
            </a:r>
          </a:p>
        </p:txBody>
      </p:sp>
      <p:pic>
        <p:nvPicPr>
          <p:cNvPr id="8" name="Imagem 7">
            <a:extLst>
              <a:ext uri="{FF2B5EF4-FFF2-40B4-BE49-F238E27FC236}">
                <a16:creationId xmlns:a16="http://schemas.microsoft.com/office/drawing/2014/main" id="{D7AFFB79-3236-47EE-95BA-73A3D8D89B1F}"/>
              </a:ext>
            </a:extLst>
          </p:cNvPr>
          <p:cNvPicPr>
            <a:picLocks noChangeAspect="1"/>
          </p:cNvPicPr>
          <p:nvPr/>
        </p:nvPicPr>
        <p:blipFill>
          <a:blip r:embed="rId2"/>
          <a:stretch>
            <a:fillRect/>
          </a:stretch>
        </p:blipFill>
        <p:spPr>
          <a:xfrm>
            <a:off x="187691" y="1445088"/>
            <a:ext cx="3960440" cy="3888912"/>
          </a:xfrm>
          <a:prstGeom prst="rect">
            <a:avLst/>
          </a:prstGeom>
        </p:spPr>
      </p:pic>
      <p:pic>
        <p:nvPicPr>
          <p:cNvPr id="1026" name="Picture 2" descr="Tester Applications | Dissolution Testing | Teledyne Hanson">
            <a:extLst>
              <a:ext uri="{FF2B5EF4-FFF2-40B4-BE49-F238E27FC236}">
                <a16:creationId xmlns:a16="http://schemas.microsoft.com/office/drawing/2014/main" id="{2A137D4A-0396-4E5F-9637-305EB22A2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1229400"/>
            <a:ext cx="2298130" cy="27856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misolids Testing Accessories | Dissolution Testing">
            <a:extLst>
              <a:ext uri="{FF2B5EF4-FFF2-40B4-BE49-F238E27FC236}">
                <a16:creationId xmlns:a16="http://schemas.microsoft.com/office/drawing/2014/main" id="{319E28BA-2B9F-470E-BEC8-9E77F187E8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8037" y="2996952"/>
            <a:ext cx="3016358" cy="2531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2546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6 – </a:t>
            </a:r>
            <a:r>
              <a:rPr lang="pt-BR" sz="4000" b="0" dirty="0">
                <a:solidFill>
                  <a:schemeClr val="accent1">
                    <a:lumMod val="75000"/>
                  </a:schemeClr>
                </a:solidFill>
                <a:latin typeface="Times New Roman" panose="02020603050405020304" pitchFamily="18" charset="0"/>
                <a:cs typeface="Times New Roman" panose="02020603050405020304" pitchFamily="18" charset="0"/>
              </a:rPr>
              <a:t>Cilindro Rotatório</a:t>
            </a:r>
            <a:endParaRPr lang="pt-BR" sz="4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 name="Retângulo 9"/>
          <p:cNvSpPr/>
          <p:nvPr/>
        </p:nvSpPr>
        <p:spPr>
          <a:xfrm>
            <a:off x="4542819" y="1519550"/>
            <a:ext cx="4572000" cy="1323439"/>
          </a:xfrm>
          <a:prstGeom prst="rect">
            <a:avLst/>
          </a:prstGeom>
        </p:spPr>
        <p:txBody>
          <a:bodyPr wrap="square">
            <a:spAutoFit/>
          </a:bodyPr>
          <a:lstStyle/>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Adaptação do aparato 1;</a:t>
            </a:r>
          </a:p>
          <a:p>
            <a:pPr lvl="0" algn="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Indicado especialmente para adesivos transdérmicos;</a:t>
            </a:r>
          </a:p>
        </p:txBody>
      </p:sp>
      <p:pic>
        <p:nvPicPr>
          <p:cNvPr id="9" name="Imagem 8">
            <a:extLst>
              <a:ext uri="{FF2B5EF4-FFF2-40B4-BE49-F238E27FC236}">
                <a16:creationId xmlns:a16="http://schemas.microsoft.com/office/drawing/2014/main" id="{E2205B3B-3218-43CF-A68A-7488E34A9352}"/>
              </a:ext>
            </a:extLst>
          </p:cNvPr>
          <p:cNvPicPr>
            <a:picLocks noChangeAspect="1"/>
          </p:cNvPicPr>
          <p:nvPr/>
        </p:nvPicPr>
        <p:blipFill>
          <a:blip r:embed="rId2"/>
          <a:stretch>
            <a:fillRect/>
          </a:stretch>
        </p:blipFill>
        <p:spPr>
          <a:xfrm>
            <a:off x="155575" y="1258528"/>
            <a:ext cx="2722928" cy="2921719"/>
          </a:xfrm>
          <a:prstGeom prst="rect">
            <a:avLst/>
          </a:prstGeom>
        </p:spPr>
      </p:pic>
      <p:pic>
        <p:nvPicPr>
          <p:cNvPr id="2" name="Imagem 1">
            <a:extLst>
              <a:ext uri="{FF2B5EF4-FFF2-40B4-BE49-F238E27FC236}">
                <a16:creationId xmlns:a16="http://schemas.microsoft.com/office/drawing/2014/main" id="{E97C5D21-D58B-4774-8C8B-2E85023FA606}"/>
              </a:ext>
            </a:extLst>
          </p:cNvPr>
          <p:cNvPicPr>
            <a:picLocks noChangeAspect="1"/>
          </p:cNvPicPr>
          <p:nvPr/>
        </p:nvPicPr>
        <p:blipFill>
          <a:blip r:embed="rId3"/>
          <a:stretch>
            <a:fillRect/>
          </a:stretch>
        </p:blipFill>
        <p:spPr>
          <a:xfrm>
            <a:off x="2948600" y="1258528"/>
            <a:ext cx="1895475" cy="2733675"/>
          </a:xfrm>
          <a:prstGeom prst="rect">
            <a:avLst/>
          </a:prstGeom>
        </p:spPr>
      </p:pic>
      <p:pic>
        <p:nvPicPr>
          <p:cNvPr id="2050" name="Picture 2" descr="Case Sharing-Raytor Instruments Co., Ltd.">
            <a:extLst>
              <a:ext uri="{FF2B5EF4-FFF2-40B4-BE49-F238E27FC236}">
                <a16:creationId xmlns:a16="http://schemas.microsoft.com/office/drawing/2014/main" id="{5F8F4EFE-F079-47E8-883A-4C93E18155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2961807"/>
            <a:ext cx="4041941" cy="26897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SP 6 cylinder">
            <a:extLst>
              <a:ext uri="{FF2B5EF4-FFF2-40B4-BE49-F238E27FC236}">
                <a16:creationId xmlns:a16="http://schemas.microsoft.com/office/drawing/2014/main" id="{4EDC9B2E-F27A-43DE-9137-7EB5AB87D3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9105" y="4173080"/>
            <a:ext cx="2418795" cy="1802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487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7 – </a:t>
            </a:r>
            <a:r>
              <a:rPr lang="pt-BR" sz="4000" b="0" dirty="0">
                <a:solidFill>
                  <a:schemeClr val="accent1">
                    <a:lumMod val="75000"/>
                  </a:schemeClr>
                </a:solidFill>
                <a:latin typeface="Times New Roman" panose="02020603050405020304" pitchFamily="18" charset="0"/>
                <a:cs typeface="Times New Roman" panose="02020603050405020304" pitchFamily="18" charset="0"/>
              </a:rPr>
              <a:t>Suporte Recíproco</a:t>
            </a:r>
            <a:endParaRPr lang="pt-BR" sz="4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 name="Retângulo 9"/>
          <p:cNvSpPr/>
          <p:nvPr/>
        </p:nvSpPr>
        <p:spPr>
          <a:xfrm>
            <a:off x="4542819" y="1519550"/>
            <a:ext cx="4572000" cy="4093428"/>
          </a:xfrm>
          <a:prstGeom prst="rect">
            <a:avLst/>
          </a:prstGeom>
        </p:spPr>
        <p:txBody>
          <a:bodyPr wrap="square">
            <a:spAutoFit/>
          </a:bodyPr>
          <a:lstStyle/>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Adaptação do aparato 3;</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Utilização de cubas de 200mL nos quais os sistemas são mergulhados: operação sequencial.</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Possibilita mudança de pH;</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Indicado para mudanças de pH, liberação modificada;</a:t>
            </a:r>
          </a:p>
          <a:p>
            <a:pPr lvl="0" algn="r"/>
            <a:r>
              <a:rPr lang="pt-PT" sz="2000" b="0" dirty="0">
                <a:latin typeface="Times New Roman" panose="02020603050405020304" pitchFamily="18" charset="0"/>
                <a:cs typeface="Times New Roman" panose="02020603050405020304" pitchFamily="18" charset="0"/>
              </a:rPr>
              <a:t> </a:t>
            </a: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Sólidos que não desintegram, pellets, transdérmicos.</a:t>
            </a:r>
          </a:p>
        </p:txBody>
      </p:sp>
      <p:pic>
        <p:nvPicPr>
          <p:cNvPr id="11" name="Imagem 10">
            <a:extLst>
              <a:ext uri="{FF2B5EF4-FFF2-40B4-BE49-F238E27FC236}">
                <a16:creationId xmlns:a16="http://schemas.microsoft.com/office/drawing/2014/main" id="{12CC98AC-5105-48D4-A5A3-4F8F435575CD}"/>
              </a:ext>
            </a:extLst>
          </p:cNvPr>
          <p:cNvPicPr>
            <a:picLocks noChangeAspect="1"/>
          </p:cNvPicPr>
          <p:nvPr/>
        </p:nvPicPr>
        <p:blipFill>
          <a:blip r:embed="rId2"/>
          <a:stretch>
            <a:fillRect/>
          </a:stretch>
        </p:blipFill>
        <p:spPr>
          <a:xfrm>
            <a:off x="460375" y="1309505"/>
            <a:ext cx="3805609" cy="4312016"/>
          </a:xfrm>
          <a:prstGeom prst="rect">
            <a:avLst/>
          </a:prstGeom>
        </p:spPr>
      </p:pic>
    </p:spTree>
    <p:extLst>
      <p:ext uri="{BB962C8B-B14F-4D97-AF65-F5344CB8AC3E}">
        <p14:creationId xmlns:p14="http://schemas.microsoft.com/office/powerpoint/2010/main" val="1940349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7 – </a:t>
            </a:r>
            <a:r>
              <a:rPr lang="pt-BR" sz="4000" b="0" dirty="0">
                <a:solidFill>
                  <a:schemeClr val="accent1">
                    <a:lumMod val="75000"/>
                  </a:schemeClr>
                </a:solidFill>
                <a:latin typeface="Times New Roman" panose="02020603050405020304" pitchFamily="18" charset="0"/>
                <a:cs typeface="Times New Roman" panose="02020603050405020304" pitchFamily="18" charset="0"/>
              </a:rPr>
              <a:t>Suporte Recíproco</a:t>
            </a:r>
            <a:endParaRPr lang="pt-BR" sz="40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3074" name="Picture 2" descr="http://www.collegeofpharmacy.com/callearningcentre/demonstrationCALPackages/DissolutionDemo/1Introduction/images/7-16.png">
            <a:extLst>
              <a:ext uri="{FF2B5EF4-FFF2-40B4-BE49-F238E27FC236}">
                <a16:creationId xmlns:a16="http://schemas.microsoft.com/office/drawing/2014/main" id="{4D5CECA6-F729-45F9-86F3-FC485353D1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686" b="6504"/>
          <a:stretch/>
        </p:blipFill>
        <p:spPr bwMode="auto">
          <a:xfrm>
            <a:off x="5340350" y="3356088"/>
            <a:ext cx="3648075" cy="223224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a:extLst>
              <a:ext uri="{FF2B5EF4-FFF2-40B4-BE49-F238E27FC236}">
                <a16:creationId xmlns:a16="http://schemas.microsoft.com/office/drawing/2014/main" id="{F7BAB0FE-E814-4B19-87BA-8F0F5C64F098}"/>
              </a:ext>
            </a:extLst>
          </p:cNvPr>
          <p:cNvPicPr>
            <a:picLocks noChangeAspect="1"/>
          </p:cNvPicPr>
          <p:nvPr/>
        </p:nvPicPr>
        <p:blipFill>
          <a:blip r:embed="rId3"/>
          <a:stretch>
            <a:fillRect/>
          </a:stretch>
        </p:blipFill>
        <p:spPr>
          <a:xfrm>
            <a:off x="155575" y="1269664"/>
            <a:ext cx="6898233" cy="2879416"/>
          </a:xfrm>
          <a:prstGeom prst="rect">
            <a:avLst/>
          </a:prstGeom>
        </p:spPr>
      </p:pic>
    </p:spTree>
    <p:extLst>
      <p:ext uri="{BB962C8B-B14F-4D97-AF65-F5344CB8AC3E}">
        <p14:creationId xmlns:p14="http://schemas.microsoft.com/office/powerpoint/2010/main" val="2377999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683568" y="330699"/>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Importância do Teste de Dissolução</a:t>
            </a:r>
          </a:p>
        </p:txBody>
      </p:sp>
      <p:sp>
        <p:nvSpPr>
          <p:cNvPr id="8" name="Espaço Reservado para Conteúdo 2"/>
          <p:cNvSpPr txBox="1">
            <a:spLocks/>
          </p:cNvSpPr>
          <p:nvPr/>
        </p:nvSpPr>
        <p:spPr>
          <a:xfrm>
            <a:off x="323528" y="1412776"/>
            <a:ext cx="8450444" cy="4464496"/>
          </a:xfrm>
          <a:prstGeom prst="rect">
            <a:avLst/>
          </a:prstGeom>
        </p:spPr>
        <p:txBody>
          <a:bodyPr>
            <a:normAutofit/>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4863" algn="just">
              <a:lnSpc>
                <a:spcPct val="150000"/>
              </a:lnSpc>
              <a:spcBef>
                <a:spcPts val="0"/>
              </a:spcBef>
              <a:spcAft>
                <a:spcPts val="6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 Direciona desenvolvimento e avaliação de novas formulações;</a:t>
            </a:r>
          </a:p>
          <a:p>
            <a:pPr marL="804863" algn="just">
              <a:lnSpc>
                <a:spcPct val="150000"/>
              </a:lnSpc>
              <a:spcBef>
                <a:spcPts val="0"/>
              </a:spcBef>
              <a:spcAft>
                <a:spcPts val="6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 Avaliação da estabilidade de formulações;</a:t>
            </a:r>
          </a:p>
          <a:p>
            <a:pPr marL="804863" algn="just">
              <a:lnSpc>
                <a:spcPct val="150000"/>
              </a:lnSpc>
              <a:spcBef>
                <a:spcPts val="0"/>
              </a:spcBef>
              <a:spcAft>
                <a:spcPts val="6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Detecção em desvios de produção;</a:t>
            </a:r>
          </a:p>
          <a:p>
            <a:pPr marL="804863" algn="just">
              <a:lnSpc>
                <a:spcPct val="150000"/>
              </a:lnSpc>
              <a:spcBef>
                <a:spcPts val="0"/>
              </a:spcBef>
              <a:spcAft>
                <a:spcPts val="6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Assegura consistência de resultado lote a lote;</a:t>
            </a:r>
          </a:p>
          <a:p>
            <a:pPr marL="804863" algn="just">
              <a:spcBef>
                <a:spcPts val="0"/>
              </a:spcBef>
              <a:spcAft>
                <a:spcPts val="12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Entendimento do processo e liberação para formas farmacêuticas modificadas.</a:t>
            </a:r>
          </a:p>
          <a:p>
            <a:pPr marL="1160463">
              <a:buFont typeface="Wingdings" panose="05000000000000000000" pitchFamily="2" charset="2"/>
              <a:buChar char="ü"/>
            </a:pPr>
            <a:endParaRPr lang="pt-BR" sz="2500" b="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pt-BR" sz="25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2999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8 – </a:t>
            </a:r>
            <a:r>
              <a:rPr lang="pt-BR" sz="4000" b="0" dirty="0">
                <a:solidFill>
                  <a:schemeClr val="accent1">
                    <a:lumMod val="75000"/>
                  </a:schemeClr>
                </a:solidFill>
                <a:latin typeface="Times New Roman" panose="02020603050405020304" pitchFamily="18" charset="0"/>
                <a:cs typeface="Times New Roman" panose="02020603050405020304" pitchFamily="18" charset="0"/>
              </a:rPr>
              <a:t>Célula de FRANZ</a:t>
            </a:r>
            <a:endParaRPr lang="pt-BR" sz="4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 name="Retângulo 9"/>
          <p:cNvSpPr/>
          <p:nvPr/>
        </p:nvSpPr>
        <p:spPr>
          <a:xfrm>
            <a:off x="3635896" y="1323330"/>
            <a:ext cx="4572000" cy="400110"/>
          </a:xfrm>
          <a:prstGeom prst="rect">
            <a:avLst/>
          </a:prstGeom>
        </p:spPr>
        <p:txBody>
          <a:bodyPr wrap="square">
            <a:spAutoFit/>
          </a:bodyPr>
          <a:lstStyle/>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Testes de Permeação.</a:t>
            </a:r>
          </a:p>
        </p:txBody>
      </p:sp>
      <p:pic>
        <p:nvPicPr>
          <p:cNvPr id="8194" name="Picture 2" descr="A digital image of Franz cell apparatus. Franz cell stirrer with the... |  Download Scientific Diagram">
            <a:extLst>
              <a:ext uri="{FF2B5EF4-FFF2-40B4-BE49-F238E27FC236}">
                <a16:creationId xmlns:a16="http://schemas.microsoft.com/office/drawing/2014/main" id="{6342ABF4-C33D-4840-A9DB-E5D6B8EA9A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3807" y="1843360"/>
            <a:ext cx="4910193" cy="369131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Pharmaceutics | Free Full-Text | Franz Diffusion Cell Approach for  Pre-Formulation Characterisation of Ketoprofen Semi-Solid Dosage Forms |  HTML">
            <a:extLst>
              <a:ext uri="{FF2B5EF4-FFF2-40B4-BE49-F238E27FC236}">
                <a16:creationId xmlns:a16="http://schemas.microsoft.com/office/drawing/2014/main" id="{37EE94DD-EF12-4D82-8524-B0078624E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40607"/>
            <a:ext cx="4165996" cy="3124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8877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DISSOLUÇÃO</a:t>
            </a:r>
          </a:p>
        </p:txBody>
      </p:sp>
      <p:sp>
        <p:nvSpPr>
          <p:cNvPr id="6" name="Retângulo 5">
            <a:extLst>
              <a:ext uri="{FF2B5EF4-FFF2-40B4-BE49-F238E27FC236}">
                <a16:creationId xmlns:a16="http://schemas.microsoft.com/office/drawing/2014/main" id="{1399347A-32CF-42A5-9884-D958C5EAD01D}"/>
              </a:ext>
            </a:extLst>
          </p:cNvPr>
          <p:cNvSpPr/>
          <p:nvPr/>
        </p:nvSpPr>
        <p:spPr>
          <a:xfrm>
            <a:off x="683568" y="2708920"/>
            <a:ext cx="7560840" cy="1668470"/>
          </a:xfrm>
          <a:prstGeom prst="rect">
            <a:avLst/>
          </a:prstGeom>
        </p:spPr>
        <p:txBody>
          <a:bodyPr wrap="square">
            <a:spAutoFit/>
          </a:bodyPr>
          <a:lstStyle/>
          <a:p>
            <a:pPr lvl="0" algn="ctr">
              <a:lnSpc>
                <a:spcPct val="150000"/>
              </a:lnSpc>
            </a:pPr>
            <a:r>
              <a:rPr lang="pt-BR" sz="3600" dirty="0">
                <a:solidFill>
                  <a:prstClr val="black"/>
                </a:solidFill>
                <a:latin typeface="Calibri" panose="020F0502020204030204" pitchFamily="34" charset="0"/>
              </a:rPr>
              <a:t>Variáveis do Ensaio de Dissolução</a:t>
            </a:r>
          </a:p>
          <a:p>
            <a:pPr lvl="0" algn="ctr">
              <a:lnSpc>
                <a:spcPct val="150000"/>
              </a:lnSpc>
            </a:pPr>
            <a:endParaRPr lang="pt-BR" sz="3600" dirty="0">
              <a:solidFill>
                <a:prstClr val="black"/>
              </a:solidFill>
              <a:latin typeface="Calibri" panose="020F0502020204030204" pitchFamily="34" charset="0"/>
            </a:endParaRPr>
          </a:p>
        </p:txBody>
      </p:sp>
    </p:spTree>
    <p:extLst>
      <p:ext uri="{BB962C8B-B14F-4D97-AF65-F5344CB8AC3E}">
        <p14:creationId xmlns:p14="http://schemas.microsoft.com/office/powerpoint/2010/main" val="35827370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DISSOLUÇÃO</a:t>
            </a:r>
          </a:p>
        </p:txBody>
      </p:sp>
      <p:sp>
        <p:nvSpPr>
          <p:cNvPr id="8" name="Retângulo 7">
            <a:extLst>
              <a:ext uri="{FF2B5EF4-FFF2-40B4-BE49-F238E27FC236}">
                <a16:creationId xmlns:a16="http://schemas.microsoft.com/office/drawing/2014/main" id="{A6BDB049-87AD-45D3-B626-09A7CA66A509}"/>
              </a:ext>
            </a:extLst>
          </p:cNvPr>
          <p:cNvSpPr/>
          <p:nvPr/>
        </p:nvSpPr>
        <p:spPr>
          <a:xfrm>
            <a:off x="611560" y="1772816"/>
            <a:ext cx="4680520" cy="3093154"/>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Variáveis do Ensaio de Dissolução:</a:t>
            </a:r>
          </a:p>
          <a:p>
            <a:pPr marL="285750" indent="-285750">
              <a:lnSpc>
                <a:spcPct val="150000"/>
              </a:lnSpc>
            </a:pPr>
            <a:r>
              <a:rPr lang="pt-BR" sz="1600" dirty="0">
                <a:solidFill>
                  <a:prstClr val="black"/>
                </a:solidFill>
                <a:latin typeface="Calibri" panose="020F0502020204030204" pitchFamily="34" charset="0"/>
              </a:rPr>
              <a:t>1. Agitação;</a:t>
            </a:r>
          </a:p>
          <a:p>
            <a:pPr marL="285750" indent="-285750">
              <a:lnSpc>
                <a:spcPct val="150000"/>
              </a:lnSpc>
            </a:pPr>
            <a:r>
              <a:rPr lang="pt-BR" sz="1600" dirty="0">
                <a:solidFill>
                  <a:prstClr val="black"/>
                </a:solidFill>
                <a:latin typeface="Calibri" panose="020F0502020204030204" pitchFamily="34" charset="0"/>
              </a:rPr>
              <a:t>2. Fatores relacionados ao meio de dissolução;</a:t>
            </a:r>
          </a:p>
          <a:p>
            <a:pPr marL="285750" indent="-285750">
              <a:lnSpc>
                <a:spcPct val="150000"/>
              </a:lnSpc>
            </a:pPr>
            <a:r>
              <a:rPr lang="pt-BR" sz="1600" dirty="0">
                <a:solidFill>
                  <a:prstClr val="black"/>
                </a:solidFill>
                <a:latin typeface="Calibri" panose="020F0502020204030204" pitchFamily="34" charset="0"/>
              </a:rPr>
              <a:t>3. Desaeração do Meio;</a:t>
            </a:r>
          </a:p>
          <a:p>
            <a:pPr marL="285750" indent="-285750">
              <a:lnSpc>
                <a:spcPct val="150000"/>
              </a:lnSpc>
            </a:pPr>
            <a:r>
              <a:rPr lang="pt-BR" sz="1600" dirty="0">
                <a:solidFill>
                  <a:prstClr val="black"/>
                </a:solidFill>
                <a:latin typeface="Calibri" panose="020F0502020204030204" pitchFamily="34" charset="0"/>
              </a:rPr>
              <a:t>4. Posição da forma farmacêutica durante o ensaio;</a:t>
            </a:r>
          </a:p>
          <a:p>
            <a:pPr marL="285750" indent="-285750">
              <a:lnSpc>
                <a:spcPct val="150000"/>
              </a:lnSpc>
            </a:pPr>
            <a:r>
              <a:rPr lang="pt-BR" sz="1600" dirty="0">
                <a:solidFill>
                  <a:prstClr val="black"/>
                </a:solidFill>
                <a:latin typeface="Calibri" panose="020F0502020204030204" pitchFamily="34" charset="0"/>
              </a:rPr>
              <a:t>5. Amostragem;</a:t>
            </a:r>
          </a:p>
          <a:p>
            <a:pPr marL="285750" indent="-285750">
              <a:lnSpc>
                <a:spcPct val="150000"/>
              </a:lnSpc>
            </a:pPr>
            <a:r>
              <a:rPr lang="pt-BR" sz="1600" dirty="0">
                <a:solidFill>
                  <a:prstClr val="black"/>
                </a:solidFill>
                <a:latin typeface="Calibri" panose="020F0502020204030204" pitchFamily="34" charset="0"/>
              </a:rPr>
              <a:t>6. Filtração;</a:t>
            </a:r>
          </a:p>
          <a:p>
            <a:pPr marL="285750" indent="-285750">
              <a:lnSpc>
                <a:spcPct val="150000"/>
              </a:lnSpc>
            </a:pPr>
            <a:r>
              <a:rPr lang="pt-BR" sz="1600" dirty="0">
                <a:solidFill>
                  <a:prstClr val="black"/>
                </a:solidFill>
                <a:latin typeface="Calibri" panose="020F0502020204030204" pitchFamily="34" charset="0"/>
              </a:rPr>
              <a:t>7. Outros Fatores.</a:t>
            </a:r>
          </a:p>
        </p:txBody>
      </p:sp>
    </p:spTree>
    <p:extLst>
      <p:ext uri="{BB962C8B-B14F-4D97-AF65-F5344CB8AC3E}">
        <p14:creationId xmlns:p14="http://schemas.microsoft.com/office/powerpoint/2010/main" val="1848458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DISSOLUÇÃO</a:t>
            </a:r>
          </a:p>
        </p:txBody>
      </p:sp>
      <p:sp>
        <p:nvSpPr>
          <p:cNvPr id="6" name="Retângulo 5">
            <a:extLst>
              <a:ext uri="{FF2B5EF4-FFF2-40B4-BE49-F238E27FC236}">
                <a16:creationId xmlns:a16="http://schemas.microsoft.com/office/drawing/2014/main" id="{C0AA9812-7885-49C9-8B0D-4E3EDDC5EDB6}"/>
              </a:ext>
            </a:extLst>
          </p:cNvPr>
          <p:cNvSpPr/>
          <p:nvPr/>
        </p:nvSpPr>
        <p:spPr>
          <a:xfrm>
            <a:off x="611560" y="1772816"/>
            <a:ext cx="8248277" cy="3424271"/>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1. Agitação: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Velocidade de Agitação Elevada: Método pouco seletivo;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Velocidade de Agitação Muito Baixa: Método muito discriminatório;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Usual: 50rpm à 100rpm;</a:t>
            </a:r>
          </a:p>
          <a:p>
            <a:pPr marL="285750" indent="-285750" algn="just">
              <a:lnSpc>
                <a:spcPct val="150000"/>
              </a:lnSpc>
              <a:buFont typeface="Wingdings" panose="05000000000000000000" pitchFamily="2" charset="2"/>
              <a:buChar char="ü"/>
            </a:pPr>
            <a:r>
              <a:rPr lang="pt-BR" sz="1600" dirty="0">
                <a:solidFill>
                  <a:prstClr val="black"/>
                </a:solidFill>
                <a:latin typeface="Calibri" panose="020F0502020204030204" pitchFamily="34" charset="0"/>
              </a:rPr>
              <a:t>Rotações menores que 25 </a:t>
            </a:r>
            <a:r>
              <a:rPr lang="pt-BR" sz="1600" dirty="0" err="1">
                <a:solidFill>
                  <a:prstClr val="black"/>
                </a:solidFill>
                <a:latin typeface="Calibri" panose="020F0502020204030204" pitchFamily="34" charset="0"/>
              </a:rPr>
              <a:t>rpm</a:t>
            </a:r>
            <a:r>
              <a:rPr lang="pt-BR" sz="1600" dirty="0">
                <a:solidFill>
                  <a:prstClr val="black"/>
                </a:solidFill>
                <a:latin typeface="Calibri" panose="020F0502020204030204" pitchFamily="34" charset="0"/>
              </a:rPr>
              <a:t> são inaceitáveis – hidrodinâmica não reprodutível.</a:t>
            </a:r>
          </a:p>
          <a:p>
            <a:pPr marL="285750" indent="-285750" algn="just">
              <a:lnSpc>
                <a:spcPct val="150000"/>
              </a:lnSpc>
              <a:buFont typeface="Wingdings" panose="05000000000000000000" pitchFamily="2" charset="2"/>
              <a:buChar char="ü"/>
            </a:pPr>
            <a:r>
              <a:rPr lang="pt-BR" sz="1600" dirty="0">
                <a:solidFill>
                  <a:prstClr val="black"/>
                </a:solidFill>
                <a:latin typeface="Calibri" panose="020F0502020204030204" pitchFamily="34" charset="0"/>
              </a:rPr>
              <a:t>Acima de 150rpm – Turbulência.</a:t>
            </a:r>
          </a:p>
          <a:p>
            <a:pPr marL="285750" indent="-285750" algn="just">
              <a:lnSpc>
                <a:spcPct val="150000"/>
              </a:lnSpc>
              <a:buFont typeface="Wingdings" panose="05000000000000000000" pitchFamily="2" charset="2"/>
              <a:buChar char="ü"/>
            </a:pPr>
            <a:r>
              <a:rPr lang="pt-BR" sz="1600" dirty="0">
                <a:solidFill>
                  <a:prstClr val="black"/>
                </a:solidFill>
                <a:latin typeface="Calibri" panose="020F0502020204030204" pitchFamily="34" charset="0"/>
              </a:rPr>
              <a:t>Entre 25 e 50rpm, aceitável para suspensões.</a:t>
            </a:r>
          </a:p>
          <a:p>
            <a:pPr marL="285750" indent="-285750" algn="just">
              <a:lnSpc>
                <a:spcPct val="150000"/>
              </a:lnSpc>
              <a:buFont typeface="Wingdings" panose="05000000000000000000" pitchFamily="2" charset="2"/>
              <a:buChar char="ü"/>
            </a:pPr>
            <a:r>
              <a:rPr lang="pt-BR" sz="1600" dirty="0">
                <a:solidFill>
                  <a:prstClr val="black"/>
                </a:solidFill>
                <a:latin typeface="Calibri" panose="020F0502020204030204" pitchFamily="34" charset="0"/>
              </a:rPr>
              <a:t>Formação de Cone no fundo da cuba a 50rpm: Cone pode ser reduzido aumentando a velocidade de agitação para 75rpm ou até 100rpm;</a:t>
            </a:r>
          </a:p>
        </p:txBody>
      </p:sp>
    </p:spTree>
    <p:extLst>
      <p:ext uri="{BB962C8B-B14F-4D97-AF65-F5344CB8AC3E}">
        <p14:creationId xmlns:p14="http://schemas.microsoft.com/office/powerpoint/2010/main" val="29291508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DISSOLUÇÃO</a:t>
            </a:r>
          </a:p>
        </p:txBody>
      </p:sp>
      <p:sp>
        <p:nvSpPr>
          <p:cNvPr id="8" name="Retângulo 7">
            <a:extLst>
              <a:ext uri="{FF2B5EF4-FFF2-40B4-BE49-F238E27FC236}">
                <a16:creationId xmlns:a16="http://schemas.microsoft.com/office/drawing/2014/main" id="{B0A57D6D-7F91-46C1-AF33-7D555AA81DD4}"/>
              </a:ext>
            </a:extLst>
          </p:cNvPr>
          <p:cNvSpPr/>
          <p:nvPr/>
        </p:nvSpPr>
        <p:spPr>
          <a:xfrm>
            <a:off x="611560" y="1772817"/>
            <a:ext cx="8248277" cy="2723823"/>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2. Fatores relacionados ao meio: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Seleção adequada do meio de acordo com as propriedades do fármaco;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Solubilidade;</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pH;</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Tensão Superficial;</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Volume;</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Desaeração.</a:t>
            </a:r>
          </a:p>
        </p:txBody>
      </p:sp>
    </p:spTree>
    <p:extLst>
      <p:ext uri="{BB962C8B-B14F-4D97-AF65-F5344CB8AC3E}">
        <p14:creationId xmlns:p14="http://schemas.microsoft.com/office/powerpoint/2010/main" val="17958948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DISSOLUÇÃO</a:t>
            </a:r>
          </a:p>
        </p:txBody>
      </p:sp>
      <p:sp>
        <p:nvSpPr>
          <p:cNvPr id="6" name="Retângulo 5">
            <a:extLst>
              <a:ext uri="{FF2B5EF4-FFF2-40B4-BE49-F238E27FC236}">
                <a16:creationId xmlns:a16="http://schemas.microsoft.com/office/drawing/2014/main" id="{925264B2-F9FD-4A83-B58C-721D874C70B7}"/>
              </a:ext>
            </a:extLst>
          </p:cNvPr>
          <p:cNvSpPr/>
          <p:nvPr/>
        </p:nvSpPr>
        <p:spPr>
          <a:xfrm>
            <a:off x="179512" y="1744350"/>
            <a:ext cx="4824537" cy="1615827"/>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pH:</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Relacionado à Solubilidade;</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Verificar estrutura química do fármaco </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(ácido/base);</a:t>
            </a:r>
          </a:p>
        </p:txBody>
      </p:sp>
      <p:sp>
        <p:nvSpPr>
          <p:cNvPr id="9" name="Retângulo 8">
            <a:extLst>
              <a:ext uri="{FF2B5EF4-FFF2-40B4-BE49-F238E27FC236}">
                <a16:creationId xmlns:a16="http://schemas.microsoft.com/office/drawing/2014/main" id="{4EABA46D-7DF5-4395-9DA4-8A6C951BFCE5}"/>
              </a:ext>
            </a:extLst>
          </p:cNvPr>
          <p:cNvSpPr/>
          <p:nvPr/>
        </p:nvSpPr>
        <p:spPr>
          <a:xfrm>
            <a:off x="179512" y="3278806"/>
            <a:ext cx="4824537" cy="1985159"/>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Tensão Superficial:</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Uso de tensoativos no meio de dissolução;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Fármacos pouco solúveis ou insolúveis;</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Usual: </a:t>
            </a:r>
            <a:r>
              <a:rPr lang="pt-BR" sz="1600" dirty="0" err="1">
                <a:solidFill>
                  <a:prstClr val="black"/>
                </a:solidFill>
                <a:latin typeface="Calibri" panose="020F0502020204030204" pitchFamily="34" charset="0"/>
              </a:rPr>
              <a:t>Lauril</a:t>
            </a:r>
            <a:r>
              <a:rPr lang="pt-BR" sz="1600" dirty="0">
                <a:solidFill>
                  <a:prstClr val="black"/>
                </a:solidFill>
                <a:latin typeface="Calibri" panose="020F0502020204030204" pitchFamily="34" charset="0"/>
              </a:rPr>
              <a:t> Sulfato de Sódio e </a:t>
            </a:r>
            <a:r>
              <a:rPr lang="pt-BR" sz="1600" dirty="0" err="1">
                <a:solidFill>
                  <a:prstClr val="black"/>
                </a:solidFill>
                <a:latin typeface="Calibri" panose="020F0502020204030204" pitchFamily="34" charset="0"/>
              </a:rPr>
              <a:t>Polissorbato</a:t>
            </a:r>
            <a:r>
              <a:rPr lang="pt-BR" sz="1600" dirty="0">
                <a:solidFill>
                  <a:prstClr val="black"/>
                </a:solidFill>
                <a:latin typeface="Calibri" panose="020F0502020204030204" pitchFamily="34" charset="0"/>
              </a:rPr>
              <a:t> em várias concentrações.</a:t>
            </a:r>
          </a:p>
        </p:txBody>
      </p:sp>
      <p:sp>
        <p:nvSpPr>
          <p:cNvPr id="10" name="Retângulo 9">
            <a:extLst>
              <a:ext uri="{FF2B5EF4-FFF2-40B4-BE49-F238E27FC236}">
                <a16:creationId xmlns:a16="http://schemas.microsoft.com/office/drawing/2014/main" id="{1603DE99-CDB4-4230-8BB5-4708822D4DD0}"/>
              </a:ext>
            </a:extLst>
          </p:cNvPr>
          <p:cNvSpPr/>
          <p:nvPr/>
        </p:nvSpPr>
        <p:spPr>
          <a:xfrm>
            <a:off x="4618949" y="1744349"/>
            <a:ext cx="4248472" cy="3093154"/>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Volume:</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Condicionado pela solubilidade do fármaco;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Deve ser de 5 a 10x maior que o volume de saturação (condição </a:t>
            </a:r>
            <a:r>
              <a:rPr lang="pt-BR" sz="1600" dirty="0" err="1">
                <a:solidFill>
                  <a:prstClr val="black"/>
                </a:solidFill>
                <a:latin typeface="Calibri" panose="020F0502020204030204" pitchFamily="34" charset="0"/>
              </a:rPr>
              <a:t>sink</a:t>
            </a:r>
            <a:r>
              <a:rPr lang="pt-BR" sz="1600" dirty="0">
                <a:solidFill>
                  <a:prstClr val="black"/>
                </a:solidFill>
                <a:latin typeface="Calibri" panose="020F0502020204030204" pitchFamily="34" charset="0"/>
              </a:rPr>
              <a:t>);</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Usual: 900 </a:t>
            </a:r>
            <a:r>
              <a:rPr lang="pt-BR" sz="1600" dirty="0" err="1">
                <a:solidFill>
                  <a:prstClr val="black"/>
                </a:solidFill>
                <a:latin typeface="Calibri" panose="020F0502020204030204" pitchFamily="34" charset="0"/>
              </a:rPr>
              <a:t>mL</a:t>
            </a:r>
            <a:r>
              <a:rPr lang="pt-BR" sz="1600" dirty="0">
                <a:solidFill>
                  <a:prstClr val="black"/>
                </a:solidFill>
                <a:latin typeface="Calibri" panose="020F0502020204030204" pitchFamily="34" charset="0"/>
              </a:rPr>
              <a:t>/500 </a:t>
            </a:r>
            <a:r>
              <a:rPr lang="pt-BR" sz="1600" dirty="0" err="1">
                <a:solidFill>
                  <a:prstClr val="black"/>
                </a:solidFill>
                <a:latin typeface="Calibri" panose="020F0502020204030204" pitchFamily="34" charset="0"/>
              </a:rPr>
              <a:t>mL</a:t>
            </a:r>
            <a:r>
              <a:rPr lang="pt-BR" sz="1600" dirty="0">
                <a:solidFill>
                  <a:prstClr val="black"/>
                </a:solidFill>
                <a:latin typeface="Calibri" panose="020F0502020204030204" pitchFamily="34" charset="0"/>
              </a:rPr>
              <a:t>.</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Para fármacos pouco solúveis/insolúveis, possibilidade de usar outros aparatos, como </a:t>
            </a:r>
          </a:p>
          <a:p>
            <a:pPr lvl="0">
              <a:lnSpc>
                <a:spcPct val="150000"/>
              </a:lnSpc>
            </a:pPr>
            <a:r>
              <a:rPr lang="pt-BR" sz="1600" dirty="0">
                <a:solidFill>
                  <a:prstClr val="black"/>
                </a:solidFill>
                <a:latin typeface="Calibri" panose="020F0502020204030204" pitchFamily="34" charset="0"/>
              </a:rPr>
              <a:t>       USP IV e uso de </a:t>
            </a:r>
            <a:r>
              <a:rPr lang="pt-BR" sz="1600" dirty="0" err="1">
                <a:solidFill>
                  <a:prstClr val="black"/>
                </a:solidFill>
                <a:latin typeface="Calibri" panose="020F0502020204030204" pitchFamily="34" charset="0"/>
              </a:rPr>
              <a:t>tensoativos</a:t>
            </a:r>
            <a:r>
              <a:rPr lang="pt-BR" sz="1600" dirty="0">
                <a:solidFill>
                  <a:prstClr val="black"/>
                </a:solidFill>
                <a:latin typeface="Calibri" panose="020F0502020204030204" pitchFamily="34" charset="0"/>
              </a:rPr>
              <a:t>.</a:t>
            </a:r>
          </a:p>
        </p:txBody>
      </p:sp>
    </p:spTree>
    <p:extLst>
      <p:ext uri="{BB962C8B-B14F-4D97-AF65-F5344CB8AC3E}">
        <p14:creationId xmlns:p14="http://schemas.microsoft.com/office/powerpoint/2010/main" val="29110964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DISSOLUÇÃO</a:t>
            </a:r>
          </a:p>
        </p:txBody>
      </p:sp>
      <p:sp>
        <p:nvSpPr>
          <p:cNvPr id="8" name="Retângulo 7">
            <a:extLst>
              <a:ext uri="{FF2B5EF4-FFF2-40B4-BE49-F238E27FC236}">
                <a16:creationId xmlns:a16="http://schemas.microsoft.com/office/drawing/2014/main" id="{2E7FE556-77AC-48B1-9A6F-9B920732C867}"/>
              </a:ext>
            </a:extLst>
          </p:cNvPr>
          <p:cNvSpPr/>
          <p:nvPr/>
        </p:nvSpPr>
        <p:spPr>
          <a:xfrm>
            <a:off x="155575" y="1340768"/>
            <a:ext cx="8964489" cy="4570482"/>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3. </a:t>
            </a:r>
            <a:r>
              <a:rPr lang="pt-BR" u="sng" dirty="0" err="1">
                <a:solidFill>
                  <a:prstClr val="black"/>
                </a:solidFill>
                <a:latin typeface="Calibri" panose="020F0502020204030204" pitchFamily="34" charset="0"/>
              </a:rPr>
              <a:t>Deaeração</a:t>
            </a:r>
            <a:r>
              <a:rPr lang="pt-BR" u="sng" dirty="0">
                <a:solidFill>
                  <a:prstClr val="black"/>
                </a:solidFill>
                <a:latin typeface="Calibri" panose="020F0502020204030204" pitchFamily="34" charset="0"/>
              </a:rPr>
              <a:t> do Meio:</a:t>
            </a:r>
          </a:p>
          <a:p>
            <a:pPr lvl="0" algn="ctr">
              <a:lnSpc>
                <a:spcPct val="150000"/>
              </a:lnSpc>
            </a:pPr>
            <a:endParaRPr lang="pt-BR" sz="1600" dirty="0">
              <a:solidFill>
                <a:prstClr val="black"/>
              </a:solidFill>
              <a:latin typeface="Calibri" panose="020F0502020204030204" pitchFamily="34" charset="0"/>
            </a:endParaRPr>
          </a:p>
          <a:p>
            <a:pPr lvl="0" algn="ctr">
              <a:lnSpc>
                <a:spcPct val="150000"/>
              </a:lnSpc>
            </a:pPr>
            <a:r>
              <a:rPr lang="pt-BR" sz="1600" dirty="0">
                <a:solidFill>
                  <a:prstClr val="black"/>
                </a:solidFill>
                <a:latin typeface="Calibri" panose="020F0502020204030204" pitchFamily="34" charset="0"/>
              </a:rPr>
              <a:t>Gases dissolvidos no meio</a:t>
            </a:r>
          </a:p>
          <a:p>
            <a:pPr lvl="0" algn="ctr">
              <a:lnSpc>
                <a:spcPct val="150000"/>
              </a:lnSpc>
            </a:pPr>
            <a:endParaRPr lang="pt-BR" sz="1600" dirty="0">
              <a:solidFill>
                <a:prstClr val="black"/>
              </a:solidFill>
              <a:latin typeface="Calibri" panose="020F0502020204030204" pitchFamily="34" charset="0"/>
            </a:endParaRPr>
          </a:p>
          <a:p>
            <a:pPr lvl="0" algn="ctr">
              <a:lnSpc>
                <a:spcPct val="150000"/>
              </a:lnSpc>
            </a:pPr>
            <a:r>
              <a:rPr lang="pt-BR" sz="1600" dirty="0">
                <a:solidFill>
                  <a:prstClr val="black"/>
                </a:solidFill>
                <a:latin typeface="Calibri" panose="020F0502020204030204" pitchFamily="34" charset="0"/>
              </a:rPr>
              <a:t>Formação de Bolhas</a:t>
            </a:r>
          </a:p>
          <a:p>
            <a:pPr lvl="0" algn="ctr">
              <a:lnSpc>
                <a:spcPct val="150000"/>
              </a:lnSpc>
            </a:pPr>
            <a:r>
              <a:rPr lang="pt-BR" sz="1600" dirty="0">
                <a:solidFill>
                  <a:prstClr val="black"/>
                </a:solidFill>
                <a:latin typeface="Calibri" panose="020F0502020204030204" pitchFamily="34" charset="0"/>
              </a:rPr>
              <a:t>(Alterações na hidrodinâmica do sistema e </a:t>
            </a:r>
          </a:p>
          <a:p>
            <a:pPr lvl="0" algn="ctr">
              <a:lnSpc>
                <a:spcPct val="150000"/>
              </a:lnSpc>
            </a:pPr>
            <a:r>
              <a:rPr lang="pt-BR" sz="1600" dirty="0">
                <a:solidFill>
                  <a:prstClr val="black"/>
                </a:solidFill>
                <a:latin typeface="Calibri" panose="020F0502020204030204" pitchFamily="34" charset="0"/>
              </a:rPr>
              <a:t>recobrimento da forma farmacêutica)</a:t>
            </a:r>
          </a:p>
          <a:p>
            <a:pPr lvl="0" algn="ctr">
              <a:lnSpc>
                <a:spcPct val="150000"/>
              </a:lnSpc>
            </a:pPr>
            <a:endParaRPr lang="pt-BR" sz="1600" dirty="0">
              <a:solidFill>
                <a:prstClr val="black"/>
              </a:solidFill>
              <a:latin typeface="Calibri" panose="020F0502020204030204" pitchFamily="34" charset="0"/>
            </a:endParaRPr>
          </a:p>
          <a:p>
            <a:pPr lvl="0">
              <a:lnSpc>
                <a:spcPct val="150000"/>
              </a:lnSpc>
            </a:pPr>
            <a:r>
              <a:rPr lang="pt-BR" sz="1600" dirty="0">
                <a:solidFill>
                  <a:prstClr val="black"/>
                </a:solidFill>
                <a:latin typeface="Calibri" panose="020F0502020204030204" pitchFamily="34" charset="0"/>
              </a:rPr>
              <a:t>            IMPORTANTE VALIDAR!!!                   Resultados Alterados</a:t>
            </a:r>
          </a:p>
          <a:p>
            <a:pPr lvl="0">
              <a:lnSpc>
                <a:spcPct val="150000"/>
              </a:lnSpc>
            </a:pPr>
            <a:r>
              <a:rPr lang="pt-BR" sz="1600" dirty="0">
                <a:solidFill>
                  <a:prstClr val="black"/>
                </a:solidFill>
                <a:latin typeface="Calibri" panose="020F0502020204030204" pitchFamily="34" charset="0"/>
              </a:rPr>
              <a:t>* Meios com </a:t>
            </a:r>
            <a:r>
              <a:rPr lang="pt-BR" sz="1600" dirty="0" err="1">
                <a:solidFill>
                  <a:prstClr val="black"/>
                </a:solidFill>
                <a:latin typeface="Calibri" panose="020F0502020204030204" pitchFamily="34" charset="0"/>
              </a:rPr>
              <a:t>tensoativos</a:t>
            </a:r>
            <a:r>
              <a:rPr lang="pt-BR" sz="1600" dirty="0">
                <a:solidFill>
                  <a:prstClr val="black"/>
                </a:solidFill>
                <a:latin typeface="Calibri" panose="020F0502020204030204" pitchFamily="34" charset="0"/>
              </a:rPr>
              <a:t> não são </a:t>
            </a:r>
            <a:r>
              <a:rPr lang="pt-BR" sz="1600" dirty="0" err="1">
                <a:solidFill>
                  <a:prstClr val="black"/>
                </a:solidFill>
                <a:latin typeface="Calibri" panose="020F0502020204030204" pitchFamily="34" charset="0"/>
              </a:rPr>
              <a:t>deaerados</a:t>
            </a:r>
            <a:r>
              <a:rPr lang="pt-BR" sz="1600" dirty="0">
                <a:solidFill>
                  <a:prstClr val="black"/>
                </a:solidFill>
                <a:latin typeface="Calibri" panose="020F0502020204030204" pitchFamily="34" charset="0"/>
              </a:rPr>
              <a:t> (formação de espuma)!!!</a:t>
            </a:r>
          </a:p>
          <a:p>
            <a:pPr lvl="0">
              <a:lnSpc>
                <a:spcPct val="150000"/>
              </a:lnSpc>
            </a:pPr>
            <a:endParaRPr lang="pt-BR" sz="1600" dirty="0">
              <a:solidFill>
                <a:prstClr val="black"/>
              </a:solidFill>
              <a:latin typeface="Calibri" panose="020F0502020204030204" pitchFamily="34" charset="0"/>
            </a:endParaRPr>
          </a:p>
          <a:p>
            <a:pPr lvl="0">
              <a:lnSpc>
                <a:spcPct val="150000"/>
              </a:lnSpc>
            </a:pPr>
            <a:endParaRPr lang="pt-BR" sz="1600" dirty="0">
              <a:solidFill>
                <a:prstClr val="black"/>
              </a:solidFill>
              <a:latin typeface="Calibri" panose="020F0502020204030204" pitchFamily="34" charset="0"/>
            </a:endParaRPr>
          </a:p>
        </p:txBody>
      </p:sp>
      <p:sp>
        <p:nvSpPr>
          <p:cNvPr id="11" name="Seta para baixo 1">
            <a:extLst>
              <a:ext uri="{FF2B5EF4-FFF2-40B4-BE49-F238E27FC236}">
                <a16:creationId xmlns:a16="http://schemas.microsoft.com/office/drawing/2014/main" id="{7F5759DE-1012-4076-B0C2-A10E3CBC771B}"/>
              </a:ext>
            </a:extLst>
          </p:cNvPr>
          <p:cNvSpPr/>
          <p:nvPr/>
        </p:nvSpPr>
        <p:spPr>
          <a:xfrm>
            <a:off x="4445731" y="2589679"/>
            <a:ext cx="288032"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baixo 7">
            <a:extLst>
              <a:ext uri="{FF2B5EF4-FFF2-40B4-BE49-F238E27FC236}">
                <a16:creationId xmlns:a16="http://schemas.microsoft.com/office/drawing/2014/main" id="{81B07152-893E-499B-B3A2-C55FF12CF56F}"/>
              </a:ext>
            </a:extLst>
          </p:cNvPr>
          <p:cNvSpPr/>
          <p:nvPr/>
        </p:nvSpPr>
        <p:spPr>
          <a:xfrm>
            <a:off x="4441841" y="4087568"/>
            <a:ext cx="288032"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Imagem 12">
            <a:extLst>
              <a:ext uri="{FF2B5EF4-FFF2-40B4-BE49-F238E27FC236}">
                <a16:creationId xmlns:a16="http://schemas.microsoft.com/office/drawing/2014/main" id="{C59DE44E-F628-4FF6-A741-C50B55F9A54E}"/>
              </a:ext>
            </a:extLst>
          </p:cNvPr>
          <p:cNvPicPr>
            <a:picLocks noChangeAspect="1"/>
          </p:cNvPicPr>
          <p:nvPr/>
        </p:nvPicPr>
        <p:blipFill>
          <a:blip r:embed="rId2"/>
          <a:stretch>
            <a:fillRect/>
          </a:stretch>
        </p:blipFill>
        <p:spPr>
          <a:xfrm>
            <a:off x="6660232" y="1682508"/>
            <a:ext cx="2059879" cy="2534421"/>
          </a:xfrm>
          <a:prstGeom prst="rect">
            <a:avLst/>
          </a:prstGeom>
        </p:spPr>
      </p:pic>
      <p:sp>
        <p:nvSpPr>
          <p:cNvPr id="14" name="Pergaminho vertical 11">
            <a:extLst>
              <a:ext uri="{FF2B5EF4-FFF2-40B4-BE49-F238E27FC236}">
                <a16:creationId xmlns:a16="http://schemas.microsoft.com/office/drawing/2014/main" id="{F65971F8-DD40-4B85-BA0C-A2C22DC6700E}"/>
              </a:ext>
            </a:extLst>
          </p:cNvPr>
          <p:cNvSpPr/>
          <p:nvPr/>
        </p:nvSpPr>
        <p:spPr>
          <a:xfrm>
            <a:off x="755576" y="1988840"/>
            <a:ext cx="2016224" cy="1810697"/>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latin typeface="Calibri" panose="020F0502020204030204" pitchFamily="34" charset="0"/>
              </a:rPr>
              <a:t>Nunca faça um ensaio de dissolução sem </a:t>
            </a:r>
            <a:r>
              <a:rPr lang="pt-BR" sz="1600" dirty="0" err="1">
                <a:latin typeface="Calibri" panose="020F0502020204030204" pitchFamily="34" charset="0"/>
              </a:rPr>
              <a:t>deaerar</a:t>
            </a:r>
            <a:r>
              <a:rPr lang="pt-BR" sz="1600" dirty="0">
                <a:latin typeface="Calibri" panose="020F0502020204030204" pitchFamily="34" charset="0"/>
              </a:rPr>
              <a:t> o meio!</a:t>
            </a:r>
          </a:p>
        </p:txBody>
      </p:sp>
    </p:spTree>
    <p:extLst>
      <p:ext uri="{BB962C8B-B14F-4D97-AF65-F5344CB8AC3E}">
        <p14:creationId xmlns:p14="http://schemas.microsoft.com/office/powerpoint/2010/main" val="38451991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4" name="Retângulo 3">
            <a:extLst>
              <a:ext uri="{FF2B5EF4-FFF2-40B4-BE49-F238E27FC236}">
                <a16:creationId xmlns:a16="http://schemas.microsoft.com/office/drawing/2014/main" id="{14925E92-827F-4D36-8A8B-084A2C6FC58D}"/>
              </a:ext>
            </a:extLst>
          </p:cNvPr>
          <p:cNvSpPr/>
          <p:nvPr/>
        </p:nvSpPr>
        <p:spPr>
          <a:xfrm>
            <a:off x="0" y="1332887"/>
            <a:ext cx="9144000" cy="4062651"/>
          </a:xfrm>
          <a:prstGeom prst="rect">
            <a:avLst/>
          </a:prstGeom>
        </p:spPr>
        <p:txBody>
          <a:bodyPr wrap="square">
            <a:spAutoFit/>
          </a:bodyPr>
          <a:lstStyle/>
          <a:p>
            <a:r>
              <a:rPr lang="pt-PT" sz="2400" dirty="0"/>
              <a:t>A introdução de amostra </a:t>
            </a:r>
          </a:p>
          <a:p>
            <a:endParaRPr lang="pt-PT" b="0" dirty="0"/>
          </a:p>
          <a:p>
            <a:pPr marL="285750" indent="-285750">
              <a:buFont typeface="Arial" panose="020B0604020202020204" pitchFamily="34" charset="0"/>
              <a:buChar char="•"/>
            </a:pPr>
            <a:r>
              <a:rPr lang="pt-PT" b="0" dirty="0"/>
              <a:t>a amostra não deve ser deixada na bancada aberta por nenhum período de tempo antes de ser usada.(Umidade)</a:t>
            </a:r>
          </a:p>
          <a:p>
            <a:endParaRPr lang="pt-PT" b="0" dirty="0"/>
          </a:p>
          <a:p>
            <a:pPr marL="285750" indent="-285750">
              <a:buFont typeface="Arial" panose="020B0604020202020204" pitchFamily="34" charset="0"/>
              <a:buChar char="•"/>
            </a:pPr>
            <a:r>
              <a:rPr lang="pt-PT" b="0" dirty="0"/>
              <a:t>as pás deveram estar posicionadas nos recipientes no momento do início do teste.</a:t>
            </a:r>
          </a:p>
          <a:p>
            <a:endParaRPr lang="pt-PT" b="0" dirty="0"/>
          </a:p>
          <a:p>
            <a:pPr marL="285750" indent="-285750">
              <a:buFont typeface="Arial" panose="020B0604020202020204" pitchFamily="34" charset="0"/>
              <a:buChar char="•"/>
            </a:pPr>
            <a:r>
              <a:rPr lang="pt-PT" b="0" dirty="0"/>
              <a:t>a amostra é introduzida com a pá estacionária - ou seja, não girando. </a:t>
            </a:r>
          </a:p>
          <a:p>
            <a:pPr algn="just"/>
            <a:r>
              <a:rPr lang="pt-PT" b="0" dirty="0"/>
              <a:t>	Se a amotra cair e a pá estiver girando, há uma boa chance de que ela 	colida 	com a lâmina e se fragmente ou que caia para o lado (comprimidos 	revestidos ou pegajosos) o teste será invalidado antes mesmo de ser iniciado.</a:t>
            </a:r>
          </a:p>
          <a:p>
            <a:endParaRPr lang="pt-PT" b="0" dirty="0"/>
          </a:p>
          <a:p>
            <a:pPr marL="285750" indent="-285750">
              <a:buFont typeface="Arial" panose="020B0604020202020204" pitchFamily="34" charset="0"/>
              <a:buChar char="•"/>
            </a:pPr>
            <a:r>
              <a:rPr lang="pt-PT" b="0" dirty="0"/>
              <a:t>a amostragem manual deve ter um início de tempo escalonado (Cuba a Cuba).</a:t>
            </a:r>
          </a:p>
          <a:p>
            <a:endParaRPr lang="pt-PT" b="0" dirty="0"/>
          </a:p>
        </p:txBody>
      </p:sp>
      <p:sp>
        <p:nvSpPr>
          <p:cNvPr id="6" name="CaixaDeTexto 5">
            <a:extLst>
              <a:ext uri="{FF2B5EF4-FFF2-40B4-BE49-F238E27FC236}">
                <a16:creationId xmlns:a16="http://schemas.microsoft.com/office/drawing/2014/main" id="{8E5C3A52-7303-418A-BB46-00D382826A0F}"/>
              </a:ext>
            </a:extLst>
          </p:cNvPr>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DISSOLUÇÃO</a:t>
            </a:r>
          </a:p>
        </p:txBody>
      </p:sp>
    </p:spTree>
    <p:extLst>
      <p:ext uri="{BB962C8B-B14F-4D97-AF65-F5344CB8AC3E}">
        <p14:creationId xmlns:p14="http://schemas.microsoft.com/office/powerpoint/2010/main" val="31854190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DISSOLUÇÃO</a:t>
            </a:r>
          </a:p>
        </p:txBody>
      </p:sp>
      <p:sp>
        <p:nvSpPr>
          <p:cNvPr id="8" name="Retângulo 7">
            <a:extLst>
              <a:ext uri="{FF2B5EF4-FFF2-40B4-BE49-F238E27FC236}">
                <a16:creationId xmlns:a16="http://schemas.microsoft.com/office/drawing/2014/main" id="{649D918C-3D28-49BF-AC1C-BFB2501D7BB2}"/>
              </a:ext>
            </a:extLst>
          </p:cNvPr>
          <p:cNvSpPr/>
          <p:nvPr/>
        </p:nvSpPr>
        <p:spPr>
          <a:xfrm>
            <a:off x="127178" y="2565098"/>
            <a:ext cx="8964489" cy="1615827"/>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4. Posição da Forma Farmacêutica:</a:t>
            </a:r>
            <a:endParaRPr lang="pt-BR" sz="1600" dirty="0">
              <a:solidFill>
                <a:prstClr val="black"/>
              </a:solidFill>
              <a:latin typeface="Calibri" panose="020F0502020204030204" pitchFamily="34" charset="0"/>
            </a:endParaRP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Parâmetros que influenciam a dissolução: Flutuação ou Aderência;</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Verificar a posição da forma farmacêutica assumida no início do ensaio.</a:t>
            </a:r>
          </a:p>
          <a:p>
            <a:pPr lvl="0">
              <a:lnSpc>
                <a:spcPct val="150000"/>
              </a:lnSpc>
            </a:pPr>
            <a:endParaRPr lang="pt-BR" sz="1600" dirty="0">
              <a:solidFill>
                <a:prstClr val="black"/>
              </a:solidFill>
              <a:latin typeface="Calibri" panose="020F0502020204030204" pitchFamily="34" charset="0"/>
            </a:endParaRPr>
          </a:p>
        </p:txBody>
      </p:sp>
      <p:pic>
        <p:nvPicPr>
          <p:cNvPr id="12" name="Imagem 11">
            <a:extLst>
              <a:ext uri="{FF2B5EF4-FFF2-40B4-BE49-F238E27FC236}">
                <a16:creationId xmlns:a16="http://schemas.microsoft.com/office/drawing/2014/main" id="{45F46A8E-E6B2-4925-87AD-BE39CBD02F58}"/>
              </a:ext>
            </a:extLst>
          </p:cNvPr>
          <p:cNvPicPr>
            <a:picLocks noChangeAspect="1"/>
          </p:cNvPicPr>
          <p:nvPr/>
        </p:nvPicPr>
        <p:blipFill>
          <a:blip r:embed="rId2"/>
          <a:stretch>
            <a:fillRect/>
          </a:stretch>
        </p:blipFill>
        <p:spPr>
          <a:xfrm>
            <a:off x="6491717" y="1831293"/>
            <a:ext cx="2679707" cy="3083438"/>
          </a:xfrm>
          <a:prstGeom prst="rect">
            <a:avLst/>
          </a:prstGeom>
        </p:spPr>
      </p:pic>
    </p:spTree>
    <p:extLst>
      <p:ext uri="{BB962C8B-B14F-4D97-AF65-F5344CB8AC3E}">
        <p14:creationId xmlns:p14="http://schemas.microsoft.com/office/powerpoint/2010/main" val="30986207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Coleta da Amostra</a:t>
            </a:r>
          </a:p>
        </p:txBody>
      </p:sp>
      <p:sp>
        <p:nvSpPr>
          <p:cNvPr id="6" name="Retângulo 5">
            <a:extLst>
              <a:ext uri="{FF2B5EF4-FFF2-40B4-BE49-F238E27FC236}">
                <a16:creationId xmlns:a16="http://schemas.microsoft.com/office/drawing/2014/main" id="{E6930ADF-4497-4081-9876-7C7AF31B3DF7}"/>
              </a:ext>
            </a:extLst>
          </p:cNvPr>
          <p:cNvSpPr/>
          <p:nvPr/>
        </p:nvSpPr>
        <p:spPr>
          <a:xfrm>
            <a:off x="495533" y="1532198"/>
            <a:ext cx="6768754" cy="3424271"/>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5. Amostragem:</a:t>
            </a:r>
            <a:endParaRPr lang="pt-BR" sz="1600" dirty="0">
              <a:solidFill>
                <a:prstClr val="black"/>
              </a:solidFill>
              <a:latin typeface="Calibri" panose="020F0502020204030204" pitchFamily="34" charset="0"/>
            </a:endParaRPr>
          </a:p>
          <a:p>
            <a:pPr marL="285750" indent="-285750">
              <a:lnSpc>
                <a:spcPct val="150000"/>
              </a:lnSpc>
              <a:buFont typeface="Wingdings" panose="05000000000000000000" pitchFamily="2" charset="2"/>
              <a:buChar char="ü"/>
            </a:pPr>
            <a:r>
              <a:rPr lang="pt-PT" sz="1600" dirty="0">
                <a:solidFill>
                  <a:prstClr val="black"/>
                </a:solidFill>
                <a:latin typeface="Calibri" panose="020F0502020204030204" pitchFamily="34" charset="0"/>
              </a:rPr>
              <a:t>Ao retirar uma alíquota da amostra, o equipamento deve estar em pleno movimento.</a:t>
            </a:r>
            <a:endParaRPr lang="pt-BR" sz="1600" dirty="0">
              <a:solidFill>
                <a:prstClr val="black"/>
              </a:solidFill>
              <a:latin typeface="Calibri" panose="020F0502020204030204" pitchFamily="34" charset="0"/>
            </a:endParaRP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Metade da distância entre o aparato (pá/cesto) e a superfície do meio;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1 cm de distância parede cuba/haste;</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Rapidez;</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Considerar 10 segundos de intervalo para jogar cada comprimido nas cubas.</a:t>
            </a:r>
          </a:p>
          <a:p>
            <a:pPr marL="285750" indent="-285750">
              <a:lnSpc>
                <a:spcPct val="150000"/>
              </a:lnSpc>
              <a:buFont typeface="Wingdings" panose="05000000000000000000" pitchFamily="2" charset="2"/>
              <a:buChar char="ü"/>
            </a:pPr>
            <a:r>
              <a:rPr lang="pt-PT" sz="1600" dirty="0">
                <a:solidFill>
                  <a:prstClr val="black"/>
                </a:solidFill>
                <a:latin typeface="Calibri" panose="020F0502020204030204" pitchFamily="34" charset="0"/>
              </a:rPr>
              <a:t>A amostragem é feita por seringas com cânulas de aço inox.</a:t>
            </a:r>
            <a:endParaRPr lang="pt-BR" sz="1600" dirty="0">
              <a:solidFill>
                <a:prstClr val="black"/>
              </a:solidFill>
              <a:latin typeface="Calibri" panose="020F0502020204030204" pitchFamily="34" charset="0"/>
            </a:endParaRPr>
          </a:p>
        </p:txBody>
      </p:sp>
    </p:spTree>
    <p:extLst>
      <p:ext uri="{BB962C8B-B14F-4D97-AF65-F5344CB8AC3E}">
        <p14:creationId xmlns:p14="http://schemas.microsoft.com/office/powerpoint/2010/main" val="4176767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83568" y="332656"/>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Formas Farmacêuticas</a:t>
            </a:r>
          </a:p>
        </p:txBody>
      </p:sp>
      <p:sp>
        <p:nvSpPr>
          <p:cNvPr id="4" name="CaixaDeTexto 3"/>
          <p:cNvSpPr txBox="1"/>
          <p:nvPr/>
        </p:nvSpPr>
        <p:spPr>
          <a:xfrm>
            <a:off x="395536" y="4176934"/>
            <a:ext cx="8352928" cy="646331"/>
          </a:xfrm>
          <a:prstGeom prst="rect">
            <a:avLst/>
          </a:prstGeom>
          <a:noFill/>
        </p:spPr>
        <p:txBody>
          <a:bodyPr wrap="square" rtlCol="0">
            <a:spAutoFit/>
          </a:bodyPr>
          <a:lstStyle/>
          <a:p>
            <a:endParaRPr lang="pt-BR" dirty="0"/>
          </a:p>
          <a:p>
            <a:endParaRPr lang="pt-BR" dirty="0"/>
          </a:p>
        </p:txBody>
      </p:sp>
      <p:sp>
        <p:nvSpPr>
          <p:cNvPr id="7" name="Espaço Reservado para Conteúdo 2"/>
          <p:cNvSpPr txBox="1">
            <a:spLocks/>
          </p:cNvSpPr>
          <p:nvPr/>
        </p:nvSpPr>
        <p:spPr>
          <a:xfrm>
            <a:off x="0" y="1412776"/>
            <a:ext cx="8964488" cy="4392488"/>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Ø"/>
            </a:pPr>
            <a:r>
              <a:rPr lang="pt-BR" sz="2300" b="0" dirty="0">
                <a:latin typeface="Times New Roman" panose="02020603050405020304" pitchFamily="18" charset="0"/>
                <a:cs typeface="Times New Roman" panose="02020603050405020304" pitchFamily="18" charset="0"/>
              </a:rPr>
              <a:t> </a:t>
            </a:r>
            <a:r>
              <a:rPr lang="pt-BR" sz="2300" b="0" u="sng" dirty="0">
                <a:latin typeface="Times New Roman" panose="02020603050405020304" pitchFamily="18" charset="0"/>
                <a:cs typeface="Times New Roman" panose="02020603050405020304" pitchFamily="18" charset="0"/>
              </a:rPr>
              <a:t>Liberação Imediata:</a:t>
            </a:r>
            <a:r>
              <a:rPr lang="pt-BR" sz="2300" b="0" dirty="0">
                <a:latin typeface="Times New Roman" panose="02020603050405020304" pitchFamily="18" charset="0"/>
                <a:cs typeface="Times New Roman" panose="02020603050405020304" pitchFamily="18" charset="0"/>
              </a:rPr>
              <a:t> a dose total da substância ativa é disponibilizada rapidamente. </a:t>
            </a:r>
            <a:r>
              <a:rPr lang="pt-BR" sz="2300" b="0" i="1" u="sng" dirty="0">
                <a:latin typeface="Times New Roman" panose="02020603050405020304" pitchFamily="18" charset="0"/>
                <a:cs typeface="Times New Roman" panose="02020603050405020304" pitchFamily="18" charset="0"/>
              </a:rPr>
              <a:t>In</a:t>
            </a:r>
            <a:r>
              <a:rPr lang="pt-BR" sz="2300" b="0" i="1" dirty="0">
                <a:latin typeface="Times New Roman" panose="02020603050405020304" pitchFamily="18" charset="0"/>
                <a:cs typeface="Times New Roman" panose="02020603050405020304" pitchFamily="18" charset="0"/>
              </a:rPr>
              <a:t> </a:t>
            </a:r>
            <a:r>
              <a:rPr lang="pt-BR" sz="2300" b="0" i="1" u="sng" dirty="0">
                <a:latin typeface="Times New Roman" panose="02020603050405020304" pitchFamily="18" charset="0"/>
                <a:cs typeface="Times New Roman" panose="02020603050405020304" pitchFamily="18" charset="0"/>
              </a:rPr>
              <a:t>vitro</a:t>
            </a:r>
            <a:r>
              <a:rPr lang="pt-BR" sz="2300" b="0" dirty="0">
                <a:latin typeface="Times New Roman" panose="02020603050405020304" pitchFamily="18" charset="0"/>
                <a:cs typeface="Times New Roman" panose="02020603050405020304" pitchFamily="18" charset="0"/>
              </a:rPr>
              <a:t>, apresenta em geral dissolução média de no mínimo 75% em até 45 minutos;</a:t>
            </a:r>
          </a:p>
          <a:p>
            <a:pPr algn="just">
              <a:buFont typeface="Wingdings" panose="05000000000000000000" pitchFamily="2" charset="2"/>
              <a:buChar char="Ø"/>
            </a:pPr>
            <a:endParaRPr lang="pt-BR" sz="2300" b="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pt-BR" sz="1900" b="0" u="sng" dirty="0">
                <a:latin typeface="Times New Roman" panose="02020603050405020304" pitchFamily="18" charset="0"/>
                <a:cs typeface="Times New Roman" panose="02020603050405020304" pitchFamily="18" charset="0"/>
              </a:rPr>
              <a:t>Dissolução muito rápida: </a:t>
            </a:r>
            <a:r>
              <a:rPr lang="pt-BR" sz="1900" b="0" dirty="0">
                <a:latin typeface="Times New Roman" panose="02020603050405020304" pitchFamily="18" charset="0"/>
                <a:cs typeface="Times New Roman" panose="02020603050405020304" pitchFamily="18" charset="0"/>
              </a:rPr>
              <a:t>Dissolução média de no mínimo 85% da substância ativa em até 15 minutos;</a:t>
            </a:r>
          </a:p>
          <a:p>
            <a:pPr lvl="1" algn="just">
              <a:buFont typeface="Wingdings" panose="05000000000000000000" pitchFamily="2" charset="2"/>
              <a:buChar char="Ø"/>
            </a:pPr>
            <a:endParaRPr lang="pt-BR" sz="1900" b="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pt-BR" sz="1900" b="0" u="sng" dirty="0">
                <a:latin typeface="Times New Roman" panose="02020603050405020304" pitchFamily="18" charset="0"/>
                <a:cs typeface="Times New Roman" panose="02020603050405020304" pitchFamily="18" charset="0"/>
              </a:rPr>
              <a:t>Dissolução rápida:</a:t>
            </a:r>
            <a:r>
              <a:rPr lang="pt-BR" sz="1900" b="0" dirty="0">
                <a:latin typeface="Times New Roman" panose="02020603050405020304" pitchFamily="18" charset="0"/>
                <a:cs typeface="Times New Roman" panose="02020603050405020304" pitchFamily="18" charset="0"/>
              </a:rPr>
              <a:t> Dissolução média de no mínimo 85% da substância ativa em até 30 minutos.</a:t>
            </a:r>
          </a:p>
        </p:txBody>
      </p:sp>
    </p:spTree>
    <p:extLst>
      <p:ext uri="{BB962C8B-B14F-4D97-AF65-F5344CB8AC3E}">
        <p14:creationId xmlns:p14="http://schemas.microsoft.com/office/powerpoint/2010/main" val="20580057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Coleta da Amostra</a:t>
            </a:r>
          </a:p>
        </p:txBody>
      </p:sp>
      <p:pic>
        <p:nvPicPr>
          <p:cNvPr id="8" name="Imagem 7">
            <a:extLst>
              <a:ext uri="{FF2B5EF4-FFF2-40B4-BE49-F238E27FC236}">
                <a16:creationId xmlns:a16="http://schemas.microsoft.com/office/drawing/2014/main" id="{81A5AF03-8790-41F2-9BAA-E13E6BFC590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35501" y="1700808"/>
            <a:ext cx="4247510" cy="3456384"/>
          </a:xfrm>
          <a:prstGeom prst="rect">
            <a:avLst/>
          </a:prstGeom>
          <a:noFill/>
          <a:ln>
            <a:noFill/>
          </a:ln>
        </p:spPr>
      </p:pic>
      <p:pic>
        <p:nvPicPr>
          <p:cNvPr id="9" name="Imagem 8">
            <a:extLst>
              <a:ext uri="{FF2B5EF4-FFF2-40B4-BE49-F238E27FC236}">
                <a16:creationId xmlns:a16="http://schemas.microsoft.com/office/drawing/2014/main" id="{8478B0DB-FC13-44EC-9B63-303ED0AAE495}"/>
              </a:ext>
            </a:extLst>
          </p:cNvPr>
          <p:cNvPicPr/>
          <p:nvPr/>
        </p:nvPicPr>
        <p:blipFill>
          <a:blip r:embed="rId3">
            <a:extLst>
              <a:ext uri="{28A0092B-C50C-407E-A947-70E740481C1C}">
                <a14:useLocalDpi xmlns:a14="http://schemas.microsoft.com/office/drawing/2010/main" val="0"/>
              </a:ext>
            </a:extLst>
          </a:blip>
          <a:stretch>
            <a:fillRect/>
          </a:stretch>
        </p:blipFill>
        <p:spPr>
          <a:xfrm>
            <a:off x="5220072" y="1412776"/>
            <a:ext cx="3270873" cy="3456384"/>
          </a:xfrm>
          <a:prstGeom prst="rect">
            <a:avLst/>
          </a:prstGeom>
        </p:spPr>
      </p:pic>
    </p:spTree>
    <p:extLst>
      <p:ext uri="{BB962C8B-B14F-4D97-AF65-F5344CB8AC3E}">
        <p14:creationId xmlns:p14="http://schemas.microsoft.com/office/powerpoint/2010/main" val="39388084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Coleta da Amostra</a:t>
            </a:r>
          </a:p>
        </p:txBody>
      </p:sp>
      <p:pic>
        <p:nvPicPr>
          <p:cNvPr id="1028" name="Picture 4" descr="Dissolution Tester - Pengertian, Fungsi, Bagian, Cara Menggunakan -  Distributor Alat Lab">
            <a:extLst>
              <a:ext uri="{FF2B5EF4-FFF2-40B4-BE49-F238E27FC236}">
                <a16:creationId xmlns:a16="http://schemas.microsoft.com/office/drawing/2014/main" id="{5745230E-F130-4772-8CBB-08F55A6DA90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0867" y="1412776"/>
            <a:ext cx="2643621" cy="1229685"/>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105B2410-7D33-40BA-A6D0-A6E86ADE1441}"/>
              </a:ext>
            </a:extLst>
          </p:cNvPr>
          <p:cNvSpPr txBox="1"/>
          <p:nvPr/>
        </p:nvSpPr>
        <p:spPr>
          <a:xfrm>
            <a:off x="56172" y="1412776"/>
            <a:ext cx="6552727" cy="3916906"/>
          </a:xfrm>
          <a:prstGeom prst="rect">
            <a:avLst/>
          </a:prstGeom>
          <a:noFill/>
        </p:spPr>
        <p:txBody>
          <a:bodyPr wrap="square">
            <a:spAutoFit/>
          </a:bodyPr>
          <a:lstStyle/>
          <a:p>
            <a:pPr marL="111125" marR="115570" indent="450850">
              <a:lnSpc>
                <a:spcPct val="150000"/>
              </a:lnSpc>
            </a:pPr>
            <a:r>
              <a:rPr lang="pt-BR" u="sng" dirty="0">
                <a:solidFill>
                  <a:prstClr val="black"/>
                </a:solidFill>
                <a:latin typeface="Calibri" panose="020F0502020204030204" pitchFamily="34" charset="0"/>
              </a:rPr>
              <a:t>Cânulas de amostragem</a:t>
            </a:r>
          </a:p>
          <a:p>
            <a:pPr marL="111125" marR="115570" indent="450850" algn="just">
              <a:lnSpc>
                <a:spcPct val="141000"/>
              </a:lnSpc>
              <a:spcBef>
                <a:spcPts val="1200"/>
              </a:spcBef>
              <a:spcAft>
                <a:spcPts val="1200"/>
              </a:spcAft>
            </a:pPr>
            <a:r>
              <a:rPr lang="pt-BR" sz="1050" dirty="0">
                <a:effectLst/>
                <a:latin typeface="Arial" panose="020B0604020202020204" pitchFamily="34" charset="0"/>
                <a:ea typeface="Arial" panose="020B0604020202020204" pitchFamily="34" charset="0"/>
              </a:rPr>
              <a:t>A escolha da cânula é importante porque o método de amostragem não deve afetar adversamente a precisão do teste de dissolução e causar resultados errôneos.</a:t>
            </a:r>
          </a:p>
          <a:p>
            <a:pPr marL="111125" marR="115570" indent="450850" algn="just">
              <a:lnSpc>
                <a:spcPct val="141000"/>
              </a:lnSpc>
              <a:spcBef>
                <a:spcPts val="1200"/>
              </a:spcBef>
              <a:spcAft>
                <a:spcPts val="1200"/>
              </a:spcAft>
            </a:pPr>
            <a:r>
              <a:rPr lang="pt-BR" sz="1050" dirty="0">
                <a:effectLst/>
                <a:latin typeface="Arial" panose="020B0604020202020204" pitchFamily="34" charset="0"/>
                <a:ea typeface="Arial" panose="020B0604020202020204" pitchFamily="34" charset="0"/>
              </a:rPr>
              <a:t>As cânulas e seringas devem estar secas e limpas e devem ser individuais, cuba a cuba.</a:t>
            </a:r>
          </a:p>
          <a:p>
            <a:pPr marL="111125" marR="115570" indent="450850" algn="just">
              <a:lnSpc>
                <a:spcPct val="141000"/>
              </a:lnSpc>
              <a:spcBef>
                <a:spcPts val="1200"/>
              </a:spcBef>
              <a:spcAft>
                <a:spcPts val="1200"/>
              </a:spcAft>
            </a:pPr>
            <a:r>
              <a:rPr lang="pt-BR" sz="1050" dirty="0">
                <a:effectLst/>
                <a:latin typeface="Arial" panose="020B0604020202020204" pitchFamily="34" charset="0"/>
                <a:ea typeface="Arial" panose="020B0604020202020204" pitchFamily="34" charset="0"/>
              </a:rPr>
              <a:t>O comprimento das cânulas varia e existem diferentes comprimentos para os testes de 500ml e 900ml, pois o ponto médio muda com o volume. </a:t>
            </a:r>
          </a:p>
          <a:p>
            <a:pPr marL="111125" marR="115570" indent="450850" algn="just">
              <a:lnSpc>
                <a:spcPct val="141000"/>
              </a:lnSpc>
              <a:spcBef>
                <a:spcPts val="1200"/>
              </a:spcBef>
              <a:spcAft>
                <a:spcPts val="1200"/>
              </a:spcAft>
            </a:pPr>
            <a:r>
              <a:rPr lang="pt-BR" sz="1050" dirty="0">
                <a:effectLst/>
                <a:latin typeface="Arial" panose="020B0604020202020204" pitchFamily="34" charset="0"/>
                <a:ea typeface="Arial" panose="020B0604020202020204" pitchFamily="34" charset="0"/>
              </a:rPr>
              <a:t>Existem várias cânulas de amostragem disponíveis. Os mais comuns são fabricados em aço inoxidável ou PEEK (para que não adsorvam ou interfiram com o ingrediente ativo) </a:t>
            </a:r>
          </a:p>
          <a:p>
            <a:pPr marL="111125" marR="115570" indent="450850" algn="just">
              <a:lnSpc>
                <a:spcPct val="141000"/>
              </a:lnSpc>
              <a:spcBef>
                <a:spcPts val="1200"/>
              </a:spcBef>
              <a:spcAft>
                <a:spcPts val="1200"/>
              </a:spcAft>
            </a:pPr>
            <a:r>
              <a:rPr lang="pt-BR" sz="1050" dirty="0">
                <a:effectLst/>
                <a:latin typeface="Arial" panose="020B0604020202020204" pitchFamily="34" charset="0"/>
                <a:ea typeface="Arial" panose="020B0604020202020204" pitchFamily="34" charset="0"/>
              </a:rPr>
              <a:t>As cânulas podem ser usadas com rolhas ou travas durante a amostragem manual para garantir que a amostra seja sempre retirada da mesma profundidade.</a:t>
            </a:r>
          </a:p>
        </p:txBody>
      </p:sp>
      <p:pic>
        <p:nvPicPr>
          <p:cNvPr id="1026" name="Picture 2" descr="QLA Bent Stainless Steel Sampling Cannula, L 7.75” x OD 1/8” (900ml),  Pharmatest Compatible - CAN775-SH-P : Uvison.com">
            <a:extLst>
              <a:ext uri="{FF2B5EF4-FFF2-40B4-BE49-F238E27FC236}">
                <a16:creationId xmlns:a16="http://schemas.microsoft.com/office/drawing/2014/main" id="{DEAD641C-5E42-45E2-88E6-BF1C6A4C7C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113" t="5643" r="13368" b="3638"/>
          <a:stretch/>
        </p:blipFill>
        <p:spPr bwMode="auto">
          <a:xfrm rot="5400000">
            <a:off x="6389953" y="2619159"/>
            <a:ext cx="3040162" cy="2355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6329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Coleta da Amostra</a:t>
            </a:r>
          </a:p>
        </p:txBody>
      </p:sp>
      <p:sp>
        <p:nvSpPr>
          <p:cNvPr id="6" name="Retângulo 5">
            <a:extLst>
              <a:ext uri="{FF2B5EF4-FFF2-40B4-BE49-F238E27FC236}">
                <a16:creationId xmlns:a16="http://schemas.microsoft.com/office/drawing/2014/main" id="{7E27202E-3DBA-4A77-807C-7B8B6FDF7E59}"/>
              </a:ext>
            </a:extLst>
          </p:cNvPr>
          <p:cNvSpPr/>
          <p:nvPr/>
        </p:nvSpPr>
        <p:spPr>
          <a:xfrm>
            <a:off x="155575" y="1412776"/>
            <a:ext cx="8880921" cy="3570208"/>
          </a:xfrm>
          <a:prstGeom prst="rect">
            <a:avLst/>
          </a:prstGeom>
        </p:spPr>
        <p:txBody>
          <a:bodyPr wrap="square">
            <a:spAutoFit/>
          </a:bodyPr>
          <a:lstStyle/>
          <a:p>
            <a:r>
              <a:rPr lang="pt-PT" sz="1600" dirty="0">
                <a:solidFill>
                  <a:srgbClr val="333333"/>
                </a:solidFill>
                <a:latin typeface="helvetica" panose="020B0604020202020204" pitchFamily="34" charset="0"/>
              </a:rPr>
              <a:t>Filtros de dissolução</a:t>
            </a:r>
            <a:r>
              <a:rPr lang="pt-PT" sz="1600" b="0" dirty="0">
                <a:solidFill>
                  <a:srgbClr val="333333"/>
                </a:solidFill>
                <a:latin typeface="helvetica" panose="020B0604020202020204" pitchFamily="34" charset="0"/>
              </a:rPr>
              <a:t> são usados ​​para evitar que partículas do comprimido entrem na amostra e afetem o espectrofotômetro ou os resultados do HPLC.</a:t>
            </a:r>
          </a:p>
          <a:p>
            <a:pPr>
              <a:buFont typeface="Arial" panose="020B0604020202020204" pitchFamily="34" charset="0"/>
              <a:buChar char="•"/>
            </a:pPr>
            <a:endParaRPr lang="pt-PT" dirty="0">
              <a:solidFill>
                <a:srgbClr val="307095"/>
              </a:solidFill>
              <a:latin typeface="helvetica" panose="020B0604020202020204" pitchFamily="34" charset="0"/>
            </a:endParaRPr>
          </a:p>
          <a:p>
            <a:pPr>
              <a:buFont typeface="Arial" panose="020B0604020202020204" pitchFamily="34" charset="0"/>
              <a:buChar char="•"/>
            </a:pPr>
            <a:r>
              <a:rPr lang="pt-PT" sz="1600" dirty="0">
                <a:solidFill>
                  <a:srgbClr val="307095"/>
                </a:solidFill>
                <a:latin typeface="helvetica" panose="020B0604020202020204" pitchFamily="34" charset="0"/>
              </a:rPr>
              <a:t>Filtros de cânula</a:t>
            </a:r>
            <a:r>
              <a:rPr lang="pt-PT" sz="1600" b="0" dirty="0">
                <a:solidFill>
                  <a:srgbClr val="333333"/>
                </a:solidFill>
                <a:latin typeface="helvetica" panose="020B0604020202020204" pitchFamily="34" charset="0"/>
              </a:rPr>
              <a:t> - usados ​​quando altos níveis de partículas estão presentes</a:t>
            </a:r>
          </a:p>
          <a:p>
            <a:pPr>
              <a:buFont typeface="Arial" panose="020B0604020202020204" pitchFamily="34" charset="0"/>
              <a:buChar char="•"/>
            </a:pPr>
            <a:endParaRPr lang="pt-PT" sz="1600" b="0" dirty="0">
              <a:solidFill>
                <a:srgbClr val="333333"/>
              </a:solidFill>
              <a:latin typeface="helvetica" panose="020B0604020202020204" pitchFamily="34" charset="0"/>
            </a:endParaRPr>
          </a:p>
          <a:p>
            <a:pPr>
              <a:buFont typeface="Arial" panose="020B0604020202020204" pitchFamily="34" charset="0"/>
              <a:buChar char="•"/>
            </a:pPr>
            <a:r>
              <a:rPr lang="pt-PT" sz="1600" dirty="0">
                <a:solidFill>
                  <a:srgbClr val="307095"/>
                </a:solidFill>
                <a:latin typeface="helvetica" panose="020B0604020202020204" pitchFamily="34" charset="0"/>
              </a:rPr>
              <a:t>Discos de filtro</a:t>
            </a:r>
            <a:r>
              <a:rPr lang="pt-PT" sz="1600" b="0" dirty="0">
                <a:solidFill>
                  <a:srgbClr val="333333"/>
                </a:solidFill>
                <a:latin typeface="helvetica" panose="020B0604020202020204" pitchFamily="34" charset="0"/>
              </a:rPr>
              <a:t> - As sondas de amostra de baixo volume podem exigir um disco de filtro em linha. Eles são projetados para manter o processo de filtração fora da cuba.</a:t>
            </a:r>
          </a:p>
          <a:p>
            <a:pPr>
              <a:buFont typeface="Arial" panose="020B0604020202020204" pitchFamily="34" charset="0"/>
              <a:buChar char="•"/>
            </a:pPr>
            <a:endParaRPr lang="pt-PT" sz="1600" b="0" dirty="0">
              <a:solidFill>
                <a:srgbClr val="333333"/>
              </a:solidFill>
              <a:latin typeface="helvetica" panose="020B0604020202020204" pitchFamily="34" charset="0"/>
            </a:endParaRPr>
          </a:p>
          <a:p>
            <a:pPr>
              <a:buFont typeface="Arial" panose="020B0604020202020204" pitchFamily="34" charset="0"/>
              <a:buChar char="•"/>
            </a:pPr>
            <a:r>
              <a:rPr lang="pt-PT" sz="1600" dirty="0">
                <a:solidFill>
                  <a:srgbClr val="307095"/>
                </a:solidFill>
                <a:latin typeface="helvetica" panose="020B0604020202020204" pitchFamily="34" charset="0"/>
              </a:rPr>
              <a:t>Pontas do filtro</a:t>
            </a:r>
            <a:r>
              <a:rPr lang="pt-PT" sz="1600" b="0" dirty="0">
                <a:solidFill>
                  <a:srgbClr val="333333"/>
                </a:solidFill>
                <a:latin typeface="helvetica" panose="020B0604020202020204" pitchFamily="34" charset="0"/>
              </a:rPr>
              <a:t> - menores do que os filtros de cânula, as pontas do filtro se encaixam na extremidade de sondas de amostra de diâmetro maior.</a:t>
            </a:r>
          </a:p>
          <a:p>
            <a:pPr>
              <a:buFont typeface="Arial" panose="020B0604020202020204" pitchFamily="34" charset="0"/>
              <a:buChar char="•"/>
            </a:pPr>
            <a:endParaRPr lang="pt-BR" sz="1600" b="0" dirty="0">
              <a:solidFill>
                <a:srgbClr val="333333"/>
              </a:solidFill>
              <a:latin typeface="helvetica" panose="020B0604020202020204" pitchFamily="34" charset="0"/>
            </a:endParaRPr>
          </a:p>
          <a:p>
            <a:pPr>
              <a:buFont typeface="Arial" panose="020B0604020202020204" pitchFamily="34" charset="0"/>
              <a:buChar char="•"/>
            </a:pPr>
            <a:r>
              <a:rPr lang="pt-BR" sz="1600" dirty="0">
                <a:solidFill>
                  <a:srgbClr val="307095"/>
                </a:solidFill>
                <a:latin typeface="helvetica" panose="020B0604020202020204" pitchFamily="34" charset="0"/>
              </a:rPr>
              <a:t>F</a:t>
            </a:r>
            <a:r>
              <a:rPr lang="pt-PT" sz="1600" dirty="0">
                <a:solidFill>
                  <a:srgbClr val="307095"/>
                </a:solidFill>
                <a:latin typeface="helvetica" panose="020B0604020202020204" pitchFamily="34" charset="0"/>
              </a:rPr>
              <a:t>iltro de seringa </a:t>
            </a:r>
            <a:r>
              <a:rPr lang="pt-PT" sz="1600" b="0" dirty="0">
                <a:solidFill>
                  <a:srgbClr val="333333"/>
                </a:solidFill>
                <a:latin typeface="helvetica" panose="020B0604020202020204" pitchFamily="34" charset="0"/>
              </a:rPr>
              <a:t>- Servem para filtrar ou esterilizar pequenos volumes de soluções, retém partículas maiores que seu tamanho de poro através da interação em superfície..</a:t>
            </a:r>
          </a:p>
          <a:p>
            <a:endParaRPr lang="pt-PT" sz="1600" b="0" dirty="0">
              <a:solidFill>
                <a:srgbClr val="333333"/>
              </a:solidFill>
              <a:latin typeface="helvetica" panose="020B0604020202020204" pitchFamily="34" charset="0"/>
            </a:endParaRPr>
          </a:p>
        </p:txBody>
      </p:sp>
      <p:pic>
        <p:nvPicPr>
          <p:cNvPr id="8" name="Imagem 7">
            <a:extLst>
              <a:ext uri="{FF2B5EF4-FFF2-40B4-BE49-F238E27FC236}">
                <a16:creationId xmlns:a16="http://schemas.microsoft.com/office/drawing/2014/main" id="{B9CE28E2-4B76-4784-9B2C-BFB1EFFD00C7}"/>
              </a:ext>
            </a:extLst>
          </p:cNvPr>
          <p:cNvPicPr>
            <a:picLocks noChangeAspect="1"/>
          </p:cNvPicPr>
          <p:nvPr/>
        </p:nvPicPr>
        <p:blipFill>
          <a:blip r:embed="rId2"/>
          <a:stretch>
            <a:fillRect/>
          </a:stretch>
        </p:blipFill>
        <p:spPr>
          <a:xfrm>
            <a:off x="107504" y="4695731"/>
            <a:ext cx="4816723" cy="1605575"/>
          </a:xfrm>
          <a:prstGeom prst="rect">
            <a:avLst/>
          </a:prstGeom>
        </p:spPr>
      </p:pic>
      <p:pic>
        <p:nvPicPr>
          <p:cNvPr id="1026" name="Picture 2" descr="www.flowsupply.com.br">
            <a:extLst>
              <a:ext uri="{FF2B5EF4-FFF2-40B4-BE49-F238E27FC236}">
                <a16:creationId xmlns:a16="http://schemas.microsoft.com/office/drawing/2014/main" id="{3F20F043-293F-4C79-893B-DAE86D865B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4736518"/>
            <a:ext cx="28575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4616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DISSOLUÇÃO</a:t>
            </a:r>
          </a:p>
        </p:txBody>
      </p:sp>
      <p:sp>
        <p:nvSpPr>
          <p:cNvPr id="9" name="Retângulo 8">
            <a:extLst>
              <a:ext uri="{FF2B5EF4-FFF2-40B4-BE49-F238E27FC236}">
                <a16:creationId xmlns:a16="http://schemas.microsoft.com/office/drawing/2014/main" id="{94FFDB48-AD3A-4151-8CAB-2AE431E3DCAA}"/>
              </a:ext>
            </a:extLst>
          </p:cNvPr>
          <p:cNvSpPr/>
          <p:nvPr/>
        </p:nvSpPr>
        <p:spPr>
          <a:xfrm>
            <a:off x="155575" y="1489498"/>
            <a:ext cx="8964489" cy="1985159"/>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6. Filtração:</a:t>
            </a:r>
            <a:endParaRPr lang="pt-BR" sz="1600" dirty="0">
              <a:solidFill>
                <a:prstClr val="black"/>
              </a:solidFill>
              <a:latin typeface="Calibri" panose="020F0502020204030204" pitchFamily="34" charset="0"/>
            </a:endParaRP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Tipos de Filtros x Alterações nos Resultados;</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Fundamental verificar e validar e interferência do filtro;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Amostras Nominais devem ser centrifugadas antes da injeção/leitura.</a:t>
            </a:r>
          </a:p>
          <a:p>
            <a:pPr lvl="0">
              <a:lnSpc>
                <a:spcPct val="150000"/>
              </a:lnSpc>
            </a:pPr>
            <a:endParaRPr lang="pt-BR" sz="1600" dirty="0">
              <a:solidFill>
                <a:prstClr val="black"/>
              </a:solidFill>
              <a:latin typeface="Calibri" panose="020F0502020204030204" pitchFamily="34" charset="0"/>
            </a:endParaRPr>
          </a:p>
        </p:txBody>
      </p:sp>
      <p:sp>
        <p:nvSpPr>
          <p:cNvPr id="10" name="Retângulo 9">
            <a:extLst>
              <a:ext uri="{FF2B5EF4-FFF2-40B4-BE49-F238E27FC236}">
                <a16:creationId xmlns:a16="http://schemas.microsoft.com/office/drawing/2014/main" id="{5AE1101F-0788-4716-8AF4-46A943AD3566}"/>
              </a:ext>
            </a:extLst>
          </p:cNvPr>
          <p:cNvSpPr/>
          <p:nvPr/>
        </p:nvSpPr>
        <p:spPr>
          <a:xfrm>
            <a:off x="179511" y="3218981"/>
            <a:ext cx="8964489" cy="2354491"/>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7. Outros Fatores:</a:t>
            </a:r>
            <a:endParaRPr lang="pt-BR" sz="1600" dirty="0">
              <a:solidFill>
                <a:prstClr val="black"/>
              </a:solidFill>
              <a:latin typeface="Calibri" panose="020F0502020204030204" pitchFamily="34" charset="0"/>
            </a:endParaRP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Temperatura;</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Viscosidade do Meio;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Vibração;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Limpeza.</a:t>
            </a:r>
          </a:p>
          <a:p>
            <a:pPr lvl="0">
              <a:lnSpc>
                <a:spcPct val="150000"/>
              </a:lnSpc>
            </a:pPr>
            <a:endParaRPr lang="pt-BR" sz="1600" dirty="0">
              <a:solidFill>
                <a:prstClr val="black"/>
              </a:solidFill>
              <a:latin typeface="Calibri" panose="020F0502020204030204" pitchFamily="34" charset="0"/>
            </a:endParaRPr>
          </a:p>
        </p:txBody>
      </p:sp>
    </p:spTree>
    <p:extLst>
      <p:ext uri="{BB962C8B-B14F-4D97-AF65-F5344CB8AC3E}">
        <p14:creationId xmlns:p14="http://schemas.microsoft.com/office/powerpoint/2010/main" val="31206852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Critérios de Aceitação </a:t>
            </a:r>
          </a:p>
        </p:txBody>
      </p:sp>
      <p:sp>
        <p:nvSpPr>
          <p:cNvPr id="8" name="Espaço Reservado para Conteúdo 2"/>
          <p:cNvSpPr txBox="1">
            <a:spLocks/>
          </p:cNvSpPr>
          <p:nvPr/>
        </p:nvSpPr>
        <p:spPr bwMode="auto">
          <a:xfrm>
            <a:off x="107504" y="1772816"/>
            <a:ext cx="8787436"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pt-BR" dirty="0"/>
              <a:t>	</a:t>
            </a:r>
            <a:r>
              <a:rPr lang="pt-BR" b="0" dirty="0">
                <a:latin typeface="Times New Roman" panose="02020603050405020304" pitchFamily="18" charset="0"/>
                <a:cs typeface="Times New Roman" panose="02020603050405020304" pitchFamily="18" charset="0"/>
              </a:rPr>
              <a:t>Critérios de Aceitação de Dissolução:</a:t>
            </a:r>
          </a:p>
          <a:p>
            <a:pPr marL="0" lvl="0" indent="0" algn="ctr">
              <a:buNone/>
            </a:pPr>
            <a:r>
              <a:rPr lang="pt-BR" sz="5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Q ” </a:t>
            </a:r>
            <a:endParaRPr lang="pt-BR" sz="3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None/>
            </a:pPr>
            <a:r>
              <a:rPr lang="pt-BR" sz="2200" dirty="0">
                <a:latin typeface="Times New Roman" panose="02020603050405020304" pitchFamily="18" charset="0"/>
                <a:cs typeface="Times New Roman" panose="02020603050405020304" pitchFamily="18" charset="0"/>
              </a:rPr>
              <a:t> 			</a:t>
            </a:r>
            <a:endParaRPr lang="pt-BR" sz="500" dirty="0">
              <a:latin typeface="Times New Roman" panose="02020603050405020304" pitchFamily="18" charset="0"/>
              <a:cs typeface="Times New Roman" panose="02020603050405020304" pitchFamily="18" charset="0"/>
            </a:endParaRPr>
          </a:p>
          <a:p>
            <a:pPr marL="0" indent="0">
              <a:buNone/>
            </a:pPr>
            <a:r>
              <a:rPr lang="pt-BR" sz="2200" dirty="0">
                <a:latin typeface="Times New Roman" panose="02020603050405020304" pitchFamily="18" charset="0"/>
                <a:cs typeface="Times New Roman" panose="02020603050405020304" pitchFamily="18" charset="0"/>
              </a:rPr>
              <a:t>	     </a:t>
            </a:r>
            <a:r>
              <a:rPr lang="pt-BR" sz="1600" b="0" dirty="0">
                <a:latin typeface="Arial" panose="020B0604020202020204" pitchFamily="34" charset="0"/>
                <a:cs typeface="Arial" panose="020B0604020202020204" pitchFamily="34" charset="0"/>
              </a:rPr>
              <a:t>símbolo utilizado para expressar limites especificados de dissolução</a:t>
            </a:r>
          </a:p>
          <a:p>
            <a:pPr marL="0" lvl="0" indent="0" algn="ctr">
              <a:buNone/>
            </a:pPr>
            <a:r>
              <a:rPr lang="pt-BR" sz="5000" b="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000" b="0" dirty="0">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000" b="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p:sp>
        <p:nvSpPr>
          <p:cNvPr id="7" name="Retângulo 6"/>
          <p:cNvSpPr/>
          <p:nvPr/>
        </p:nvSpPr>
        <p:spPr>
          <a:xfrm>
            <a:off x="395536" y="4332157"/>
            <a:ext cx="8640960" cy="1324209"/>
          </a:xfrm>
          <a:prstGeom prst="rect">
            <a:avLst/>
          </a:prstGeom>
        </p:spPr>
        <p:txBody>
          <a:bodyPr wrap="square">
            <a:spAutoFit/>
          </a:bodyPr>
          <a:lstStyle/>
          <a:p>
            <a:endParaRPr lang="pt-BR" dirty="0"/>
          </a:p>
          <a:p>
            <a:pPr marL="342900" indent="-342900">
              <a:lnSpc>
                <a:spcPct val="150000"/>
              </a:lnSpc>
              <a:buFont typeface="Wingdings" panose="05000000000000000000" pitchFamily="2" charset="2"/>
              <a:buChar char="ü"/>
            </a:pPr>
            <a:r>
              <a:rPr lang="pt-BR" sz="2200" b="0" dirty="0">
                <a:latin typeface="Times New Roman" panose="02020603050405020304" pitchFamily="18" charset="0"/>
                <a:cs typeface="Times New Roman" panose="02020603050405020304" pitchFamily="18" charset="0"/>
              </a:rPr>
              <a:t>Especificações de um único ponto: fármacos altamente solúveis;</a:t>
            </a:r>
            <a:endParaRPr lang="pt-BR" sz="1200" b="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ü"/>
            </a:pPr>
            <a:r>
              <a:rPr lang="pt-BR" sz="2200" b="0" dirty="0">
                <a:latin typeface="Times New Roman" panose="02020603050405020304" pitchFamily="18" charset="0"/>
                <a:cs typeface="Times New Roman" panose="02020603050405020304" pitchFamily="18" charset="0"/>
              </a:rPr>
              <a:t>Especificações de dois pontos: fármacos pouco solúveis em água</a:t>
            </a:r>
            <a:r>
              <a:rPr lang="pt-BR" sz="2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8811770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Critérios de Aceitação </a:t>
            </a:r>
          </a:p>
        </p:txBody>
      </p:sp>
      <p:sp>
        <p:nvSpPr>
          <p:cNvPr id="6" name="Retângulo 5">
            <a:extLst>
              <a:ext uri="{FF2B5EF4-FFF2-40B4-BE49-F238E27FC236}">
                <a16:creationId xmlns:a16="http://schemas.microsoft.com/office/drawing/2014/main" id="{8F391E84-8F1D-4A0E-99C5-992D955B2D57}"/>
              </a:ext>
            </a:extLst>
          </p:cNvPr>
          <p:cNvSpPr/>
          <p:nvPr/>
        </p:nvSpPr>
        <p:spPr>
          <a:xfrm>
            <a:off x="-13375" y="1340768"/>
            <a:ext cx="8964489" cy="5473165"/>
          </a:xfrm>
          <a:prstGeom prst="rect">
            <a:avLst/>
          </a:prstGeom>
        </p:spPr>
        <p:txBody>
          <a:bodyPr wrap="square">
            <a:spAutoFit/>
          </a:bodyPr>
          <a:lstStyle/>
          <a:p>
            <a:pPr lvl="0">
              <a:lnSpc>
                <a:spcPct val="150000"/>
              </a:lnSpc>
              <a:buFont typeface="Wingdings" pitchFamily="2" charset="2"/>
              <a:buChar char="ü"/>
            </a:pPr>
            <a:r>
              <a:rPr lang="pt-BR" dirty="0">
                <a:solidFill>
                  <a:prstClr val="black"/>
                </a:solidFill>
                <a:latin typeface="Calibri" panose="020F0502020204030204" pitchFamily="34" charset="0"/>
              </a:rPr>
              <a:t>Para medicamentos de dissolução muito rápida podem ser necessários intervalos menores de amostragens (5 ou 10 minutos);</a:t>
            </a:r>
          </a:p>
          <a:p>
            <a:pPr lvl="0">
              <a:lnSpc>
                <a:spcPct val="150000"/>
              </a:lnSpc>
            </a:pPr>
            <a:endParaRPr lang="pt-BR" dirty="0">
              <a:solidFill>
                <a:prstClr val="black"/>
              </a:solidFill>
              <a:latin typeface="Calibri" panose="020F0502020204030204" pitchFamily="34" charset="0"/>
            </a:endParaRPr>
          </a:p>
          <a:p>
            <a:pPr lvl="0" algn="just">
              <a:lnSpc>
                <a:spcPct val="150000"/>
              </a:lnSpc>
              <a:buFont typeface="Wingdings" pitchFamily="2" charset="2"/>
              <a:buChar char="ü"/>
            </a:pPr>
            <a:r>
              <a:rPr lang="pt-BR" dirty="0">
                <a:solidFill>
                  <a:prstClr val="black"/>
                </a:solidFill>
                <a:latin typeface="Calibri" panose="020F0502020204030204" pitchFamily="34" charset="0"/>
              </a:rPr>
              <a:t> Para medicamentos com fármacos altamente solúveis que apresentam dissolução rápida (classes I e III), um teste de dissolução de um único ponto (60 minutos ou menos) que demonstre dissolução de, no mínimo, 85%, é suficiente para controle de lote a lote.</a:t>
            </a:r>
          </a:p>
          <a:p>
            <a:pPr lvl="0" algn="just">
              <a:lnSpc>
                <a:spcPct val="150000"/>
              </a:lnSpc>
              <a:buFont typeface="Wingdings" pitchFamily="2" charset="2"/>
              <a:buChar char="ü"/>
            </a:pPr>
            <a:endParaRPr lang="pt-BR" dirty="0">
              <a:solidFill>
                <a:prstClr val="black"/>
              </a:solidFill>
              <a:latin typeface="Calibri" panose="020F0502020204030204" pitchFamily="34" charset="0"/>
            </a:endParaRPr>
          </a:p>
          <a:p>
            <a:pPr algn="just">
              <a:lnSpc>
                <a:spcPct val="150000"/>
              </a:lnSpc>
              <a:buFont typeface="Wingdings" pitchFamily="2" charset="2"/>
              <a:buChar char="ü"/>
            </a:pPr>
            <a:r>
              <a:rPr lang="pt-BR" dirty="0">
                <a:solidFill>
                  <a:prstClr val="black"/>
                </a:solidFill>
                <a:latin typeface="Calibri" panose="020F0502020204030204" pitchFamily="34" charset="0"/>
              </a:rPr>
              <a:t>Para medicamentos com fármacos pouco solúveis em água, que se dissolvem lentamente (classe II), recomenda-se um teste de dissolução de dois pontos, ou seja, um a 15 minutos e outro a 30, 45 ou 60 minutos, para assegurar 85% de dissolução.  </a:t>
            </a:r>
          </a:p>
          <a:p>
            <a:pPr lvl="0" algn="just">
              <a:lnSpc>
                <a:spcPct val="150000"/>
              </a:lnSpc>
            </a:pPr>
            <a:endParaRPr lang="pt-BR" sz="2800" dirty="0">
              <a:solidFill>
                <a:prstClr val="black"/>
              </a:solidFill>
              <a:latin typeface="Calibri" panose="020F0502020204030204" pitchFamily="34" charset="0"/>
            </a:endParaRPr>
          </a:p>
          <a:p>
            <a:pPr lvl="0" algn="ctr">
              <a:lnSpc>
                <a:spcPct val="150000"/>
              </a:lnSpc>
            </a:pPr>
            <a:endParaRPr lang="pt-BR" sz="2800" dirty="0">
              <a:solidFill>
                <a:prstClr val="black"/>
              </a:solidFill>
              <a:latin typeface="Calibri" panose="020F0502020204030204" pitchFamily="34" charset="0"/>
            </a:endParaRPr>
          </a:p>
        </p:txBody>
      </p:sp>
    </p:spTree>
    <p:extLst>
      <p:ext uri="{BB962C8B-B14F-4D97-AF65-F5344CB8AC3E}">
        <p14:creationId xmlns:p14="http://schemas.microsoft.com/office/powerpoint/2010/main" val="27420105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Critérios de Aceitação </a:t>
            </a:r>
          </a:p>
        </p:txBody>
      </p:sp>
      <p:sp>
        <p:nvSpPr>
          <p:cNvPr id="3" name="Retângulo 2">
            <a:extLst>
              <a:ext uri="{FF2B5EF4-FFF2-40B4-BE49-F238E27FC236}">
                <a16:creationId xmlns:a16="http://schemas.microsoft.com/office/drawing/2014/main" id="{F4192B13-1A47-456C-B566-19BD0AEBC54D}"/>
              </a:ext>
            </a:extLst>
          </p:cNvPr>
          <p:cNvSpPr/>
          <p:nvPr/>
        </p:nvSpPr>
        <p:spPr>
          <a:xfrm>
            <a:off x="179511" y="1304708"/>
            <a:ext cx="8964489" cy="880369"/>
          </a:xfrm>
          <a:prstGeom prst="rect">
            <a:avLst/>
          </a:prstGeom>
        </p:spPr>
        <p:txBody>
          <a:bodyPr wrap="square">
            <a:spAutoFit/>
          </a:bodyPr>
          <a:lstStyle/>
          <a:p>
            <a:pPr lvl="0" algn="ctr">
              <a:lnSpc>
                <a:spcPct val="150000"/>
              </a:lnSpc>
            </a:pPr>
            <a:r>
              <a:rPr lang="pt-BR" u="sng" dirty="0">
                <a:solidFill>
                  <a:prstClr val="black"/>
                </a:solidFill>
                <a:latin typeface="Calibri" panose="020F0502020204030204" pitchFamily="34" charset="0"/>
              </a:rPr>
              <a:t>Critérios de Aceitação</a:t>
            </a:r>
          </a:p>
          <a:p>
            <a:pPr lvl="0">
              <a:lnSpc>
                <a:spcPct val="150000"/>
              </a:lnSpc>
            </a:pPr>
            <a:r>
              <a:rPr lang="pt-BR" u="sng" dirty="0" err="1">
                <a:solidFill>
                  <a:prstClr val="black"/>
                </a:solidFill>
                <a:latin typeface="Calibri" panose="020F0502020204030204" pitchFamily="34" charset="0"/>
              </a:rPr>
              <a:t>Fomas</a:t>
            </a:r>
            <a:r>
              <a:rPr lang="pt-BR" u="sng" dirty="0">
                <a:solidFill>
                  <a:prstClr val="black"/>
                </a:solidFill>
                <a:latin typeface="Calibri" panose="020F0502020204030204" pitchFamily="34" charset="0"/>
              </a:rPr>
              <a:t> farmacêuticas de liberação imediata:</a:t>
            </a:r>
          </a:p>
        </p:txBody>
      </p:sp>
      <p:pic>
        <p:nvPicPr>
          <p:cNvPr id="4" name="Imagem 3">
            <a:extLst>
              <a:ext uri="{FF2B5EF4-FFF2-40B4-BE49-F238E27FC236}">
                <a16:creationId xmlns:a16="http://schemas.microsoft.com/office/drawing/2014/main" id="{313D4325-89BF-47EE-8EC7-54F3C79EF32A}"/>
              </a:ext>
            </a:extLst>
          </p:cNvPr>
          <p:cNvPicPr/>
          <p:nvPr/>
        </p:nvPicPr>
        <p:blipFill>
          <a:blip r:embed="rId2"/>
          <a:stretch>
            <a:fillRect/>
          </a:stretch>
        </p:blipFill>
        <p:spPr>
          <a:xfrm>
            <a:off x="179511" y="2348880"/>
            <a:ext cx="8784978" cy="2972115"/>
          </a:xfrm>
          <a:prstGeom prst="rect">
            <a:avLst/>
          </a:prstGeom>
        </p:spPr>
      </p:pic>
    </p:spTree>
    <p:extLst>
      <p:ext uri="{BB962C8B-B14F-4D97-AF65-F5344CB8AC3E}">
        <p14:creationId xmlns:p14="http://schemas.microsoft.com/office/powerpoint/2010/main" val="22402992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Critérios de Aceitação </a:t>
            </a:r>
          </a:p>
        </p:txBody>
      </p:sp>
      <p:sp>
        <p:nvSpPr>
          <p:cNvPr id="3" name="Retângulo 2">
            <a:extLst>
              <a:ext uri="{FF2B5EF4-FFF2-40B4-BE49-F238E27FC236}">
                <a16:creationId xmlns:a16="http://schemas.microsoft.com/office/drawing/2014/main" id="{9548C46A-FE90-4F63-909B-12F4BE5D30D3}"/>
              </a:ext>
            </a:extLst>
          </p:cNvPr>
          <p:cNvSpPr/>
          <p:nvPr/>
        </p:nvSpPr>
        <p:spPr>
          <a:xfrm>
            <a:off x="89755" y="1196752"/>
            <a:ext cx="8964489" cy="880369"/>
          </a:xfrm>
          <a:prstGeom prst="rect">
            <a:avLst/>
          </a:prstGeom>
        </p:spPr>
        <p:txBody>
          <a:bodyPr wrap="square">
            <a:spAutoFit/>
          </a:bodyPr>
          <a:lstStyle/>
          <a:p>
            <a:pPr lvl="0" algn="ctr">
              <a:lnSpc>
                <a:spcPct val="150000"/>
              </a:lnSpc>
            </a:pPr>
            <a:r>
              <a:rPr lang="pt-BR" u="sng" dirty="0">
                <a:solidFill>
                  <a:prstClr val="black"/>
                </a:solidFill>
                <a:latin typeface="Calibri" panose="020F0502020204030204" pitchFamily="34" charset="0"/>
              </a:rPr>
              <a:t>Critérios de Aceitação</a:t>
            </a:r>
          </a:p>
          <a:p>
            <a:pPr>
              <a:lnSpc>
                <a:spcPct val="150000"/>
              </a:lnSpc>
            </a:pPr>
            <a:r>
              <a:rPr lang="pt-BR" u="sng" dirty="0" err="1">
                <a:solidFill>
                  <a:prstClr val="black"/>
                </a:solidFill>
                <a:latin typeface="Calibri" panose="020F0502020204030204" pitchFamily="34" charset="0"/>
              </a:rPr>
              <a:t>Fomas</a:t>
            </a:r>
            <a:r>
              <a:rPr lang="pt-BR" u="sng" dirty="0">
                <a:solidFill>
                  <a:prstClr val="black"/>
                </a:solidFill>
                <a:latin typeface="Calibri" panose="020F0502020204030204" pitchFamily="34" charset="0"/>
              </a:rPr>
              <a:t> farmacêuticas de liberação prolongada:</a:t>
            </a:r>
          </a:p>
        </p:txBody>
      </p:sp>
      <p:pic>
        <p:nvPicPr>
          <p:cNvPr id="4" name="Imagem 3">
            <a:extLst>
              <a:ext uri="{FF2B5EF4-FFF2-40B4-BE49-F238E27FC236}">
                <a16:creationId xmlns:a16="http://schemas.microsoft.com/office/drawing/2014/main" id="{DFDCA7E4-364A-4158-9708-660A374897BF}"/>
              </a:ext>
            </a:extLst>
          </p:cNvPr>
          <p:cNvPicPr/>
          <p:nvPr/>
        </p:nvPicPr>
        <p:blipFill>
          <a:blip r:embed="rId2"/>
          <a:stretch>
            <a:fillRect/>
          </a:stretch>
        </p:blipFill>
        <p:spPr>
          <a:xfrm>
            <a:off x="1475655" y="2087061"/>
            <a:ext cx="6372943" cy="3862220"/>
          </a:xfrm>
          <a:prstGeom prst="rect">
            <a:avLst/>
          </a:prstGeom>
        </p:spPr>
      </p:pic>
    </p:spTree>
    <p:extLst>
      <p:ext uri="{BB962C8B-B14F-4D97-AF65-F5344CB8AC3E}">
        <p14:creationId xmlns:p14="http://schemas.microsoft.com/office/powerpoint/2010/main" val="29970488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Critérios de Aceitação </a:t>
            </a:r>
          </a:p>
        </p:txBody>
      </p:sp>
      <p:sp>
        <p:nvSpPr>
          <p:cNvPr id="3" name="Retângulo 2">
            <a:extLst>
              <a:ext uri="{FF2B5EF4-FFF2-40B4-BE49-F238E27FC236}">
                <a16:creationId xmlns:a16="http://schemas.microsoft.com/office/drawing/2014/main" id="{8340C2E6-4A06-4EC1-A1ED-AD101E92C701}"/>
              </a:ext>
            </a:extLst>
          </p:cNvPr>
          <p:cNvSpPr/>
          <p:nvPr/>
        </p:nvSpPr>
        <p:spPr>
          <a:xfrm>
            <a:off x="182553" y="1268760"/>
            <a:ext cx="8964489" cy="3416320"/>
          </a:xfrm>
          <a:prstGeom prst="rect">
            <a:avLst/>
          </a:prstGeom>
        </p:spPr>
        <p:txBody>
          <a:bodyPr wrap="square">
            <a:spAutoFit/>
          </a:bodyPr>
          <a:lstStyle/>
          <a:p>
            <a:pPr lvl="0" algn="ctr">
              <a:lnSpc>
                <a:spcPct val="150000"/>
              </a:lnSpc>
            </a:pPr>
            <a:r>
              <a:rPr lang="pt-BR" u="sng" dirty="0">
                <a:solidFill>
                  <a:prstClr val="black"/>
                </a:solidFill>
                <a:latin typeface="Calibri" panose="020F0502020204030204" pitchFamily="34" charset="0"/>
              </a:rPr>
              <a:t>Critérios de Aceitação</a:t>
            </a:r>
          </a:p>
          <a:p>
            <a:pPr>
              <a:lnSpc>
                <a:spcPct val="150000"/>
              </a:lnSpc>
            </a:pPr>
            <a:r>
              <a:rPr lang="pt-BR" u="sng" dirty="0" err="1">
                <a:solidFill>
                  <a:prstClr val="black"/>
                </a:solidFill>
                <a:latin typeface="Calibri" panose="020F0502020204030204" pitchFamily="34" charset="0"/>
              </a:rPr>
              <a:t>Fomas</a:t>
            </a:r>
            <a:r>
              <a:rPr lang="pt-BR" u="sng" dirty="0">
                <a:solidFill>
                  <a:prstClr val="black"/>
                </a:solidFill>
                <a:latin typeface="Calibri" panose="020F0502020204030204" pitchFamily="34" charset="0"/>
              </a:rPr>
              <a:t> farmacêuticas de liberação retardada:</a:t>
            </a:r>
          </a:p>
          <a:p>
            <a:pPr>
              <a:lnSpc>
                <a:spcPct val="150000"/>
              </a:lnSpc>
            </a:pPr>
            <a:r>
              <a:rPr lang="pt-BR" dirty="0">
                <a:solidFill>
                  <a:prstClr val="black"/>
                </a:solidFill>
                <a:latin typeface="Calibri" panose="020F0502020204030204" pitchFamily="34" charset="0"/>
              </a:rPr>
              <a:t>Estágio Ácido:</a:t>
            </a:r>
          </a:p>
          <a:p>
            <a:pPr>
              <a:lnSpc>
                <a:spcPct val="150000"/>
              </a:lnSpc>
            </a:pPr>
            <a:endParaRPr lang="pt-BR" u="sng" dirty="0">
              <a:solidFill>
                <a:prstClr val="black"/>
              </a:solidFill>
              <a:latin typeface="Calibri" panose="020F0502020204030204" pitchFamily="34" charset="0"/>
            </a:endParaRPr>
          </a:p>
          <a:p>
            <a:pPr>
              <a:lnSpc>
                <a:spcPct val="150000"/>
              </a:lnSpc>
            </a:pPr>
            <a:endParaRPr lang="pt-BR" u="sng" dirty="0">
              <a:solidFill>
                <a:prstClr val="black"/>
              </a:solidFill>
              <a:latin typeface="Calibri" panose="020F0502020204030204" pitchFamily="34" charset="0"/>
            </a:endParaRPr>
          </a:p>
          <a:p>
            <a:pPr>
              <a:lnSpc>
                <a:spcPct val="150000"/>
              </a:lnSpc>
            </a:pPr>
            <a:endParaRPr lang="pt-BR" u="sng" dirty="0">
              <a:solidFill>
                <a:prstClr val="black"/>
              </a:solidFill>
              <a:latin typeface="Calibri" panose="020F0502020204030204" pitchFamily="34" charset="0"/>
            </a:endParaRPr>
          </a:p>
          <a:p>
            <a:pPr>
              <a:lnSpc>
                <a:spcPct val="150000"/>
              </a:lnSpc>
            </a:pPr>
            <a:r>
              <a:rPr lang="pt-BR" dirty="0">
                <a:solidFill>
                  <a:prstClr val="black"/>
                </a:solidFill>
                <a:latin typeface="Calibri" panose="020F0502020204030204" pitchFamily="34" charset="0"/>
              </a:rPr>
              <a:t>Estágio Tampão:</a:t>
            </a:r>
          </a:p>
          <a:p>
            <a:pPr lvl="0">
              <a:lnSpc>
                <a:spcPct val="150000"/>
              </a:lnSpc>
            </a:pPr>
            <a:endParaRPr lang="pt-BR" u="sng" dirty="0">
              <a:solidFill>
                <a:prstClr val="black"/>
              </a:solidFill>
              <a:latin typeface="Calibri" panose="020F0502020204030204" pitchFamily="34" charset="0"/>
            </a:endParaRPr>
          </a:p>
        </p:txBody>
      </p:sp>
      <p:pic>
        <p:nvPicPr>
          <p:cNvPr id="4" name="Imagem 3">
            <a:extLst>
              <a:ext uri="{FF2B5EF4-FFF2-40B4-BE49-F238E27FC236}">
                <a16:creationId xmlns:a16="http://schemas.microsoft.com/office/drawing/2014/main" id="{7068B3F0-07DE-4F86-BE05-1B4F5883D195}"/>
              </a:ext>
            </a:extLst>
          </p:cNvPr>
          <p:cNvPicPr/>
          <p:nvPr/>
        </p:nvPicPr>
        <p:blipFill>
          <a:blip r:embed="rId2"/>
          <a:stretch>
            <a:fillRect/>
          </a:stretch>
        </p:blipFill>
        <p:spPr>
          <a:xfrm>
            <a:off x="1802534" y="2125702"/>
            <a:ext cx="5724525" cy="1702435"/>
          </a:xfrm>
          <a:prstGeom prst="rect">
            <a:avLst/>
          </a:prstGeom>
        </p:spPr>
      </p:pic>
      <p:pic>
        <p:nvPicPr>
          <p:cNvPr id="6" name="Imagem 5">
            <a:extLst>
              <a:ext uri="{FF2B5EF4-FFF2-40B4-BE49-F238E27FC236}">
                <a16:creationId xmlns:a16="http://schemas.microsoft.com/office/drawing/2014/main" id="{923AA6EA-8363-4690-99C9-EC7CE8876BB2}"/>
              </a:ext>
            </a:extLst>
          </p:cNvPr>
          <p:cNvPicPr/>
          <p:nvPr/>
        </p:nvPicPr>
        <p:blipFill>
          <a:blip r:embed="rId3"/>
          <a:stretch>
            <a:fillRect/>
          </a:stretch>
        </p:blipFill>
        <p:spPr>
          <a:xfrm>
            <a:off x="1839425" y="4205064"/>
            <a:ext cx="5695950" cy="1703070"/>
          </a:xfrm>
          <a:prstGeom prst="rect">
            <a:avLst/>
          </a:prstGeom>
        </p:spPr>
      </p:pic>
    </p:spTree>
    <p:extLst>
      <p:ext uri="{BB962C8B-B14F-4D97-AF65-F5344CB8AC3E}">
        <p14:creationId xmlns:p14="http://schemas.microsoft.com/office/powerpoint/2010/main" val="42020518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Critérios de Aceitação </a:t>
            </a:r>
          </a:p>
        </p:txBody>
      </p:sp>
      <p:sp>
        <p:nvSpPr>
          <p:cNvPr id="2" name="Retângulo 1">
            <a:extLst>
              <a:ext uri="{FF2B5EF4-FFF2-40B4-BE49-F238E27FC236}">
                <a16:creationId xmlns:a16="http://schemas.microsoft.com/office/drawing/2014/main" id="{F46E8B1A-76C3-4E6B-ACEA-79D1EE107507}"/>
              </a:ext>
            </a:extLst>
          </p:cNvPr>
          <p:cNvSpPr/>
          <p:nvPr/>
        </p:nvSpPr>
        <p:spPr>
          <a:xfrm>
            <a:off x="179512" y="1540694"/>
            <a:ext cx="8633791" cy="3776611"/>
          </a:xfrm>
          <a:prstGeom prst="rect">
            <a:avLst/>
          </a:prstGeom>
        </p:spPr>
        <p:txBody>
          <a:bodyPr wrap="square">
            <a:spAutoFit/>
          </a:bodyPr>
          <a:lstStyle/>
          <a:p>
            <a:pPr marR="125730" lvl="1">
              <a:lnSpc>
                <a:spcPct val="111000"/>
              </a:lnSpc>
              <a:spcBef>
                <a:spcPts val="320"/>
              </a:spcBef>
              <a:spcAft>
                <a:spcPts val="0"/>
              </a:spcAft>
              <a:tabLst>
                <a:tab pos="477520" algn="l"/>
              </a:tabLst>
            </a:pPr>
            <a:r>
              <a:rPr lang="pt-BR" sz="1400" kern="0" dirty="0">
                <a:effectLst>
                  <a:glow>
                    <a:srgbClr val="000000"/>
                  </a:glow>
                  <a:outerShdw sx="0" sy="0">
                    <a:srgbClr val="000000"/>
                  </a:outerShdw>
                  <a:reflection stA="0" endPos="0" fadeDir="0" sx="0" sy="0"/>
                </a:effectLst>
                <a:ea typeface="Times New Roman" panose="02020603050405020304" pitchFamily="18" charset="0"/>
                <a:cs typeface="Times New Roman" panose="02020603050405020304" pitchFamily="18" charset="0"/>
              </a:rPr>
              <a:t>Estágio E1</a:t>
            </a:r>
            <a:endParaRPr lang="pt-PT" sz="1400" kern="0" dirty="0">
              <a:effectLst>
                <a:glow>
                  <a:srgbClr val="000000"/>
                </a:glow>
                <a:outerShdw sx="0" sy="0">
                  <a:srgbClr val="000000"/>
                </a:outerShdw>
                <a:reflection stA="0" endPos="0" fadeDir="0" sx="0" sy="0"/>
              </a:effectLst>
              <a:ea typeface="Times New Roman" panose="02020603050405020304" pitchFamily="18" charset="0"/>
              <a:cs typeface="Times New Roman" panose="02020603050405020304" pitchFamily="18" charset="0"/>
            </a:endParaRPr>
          </a:p>
          <a:p>
            <a:pPr marL="111125" marR="115570" indent="450850" algn="just">
              <a:lnSpc>
                <a:spcPct val="141000"/>
              </a:lnSpc>
              <a:spcBef>
                <a:spcPts val="1200"/>
              </a:spcBef>
              <a:spcAft>
                <a:spcPts val="1200"/>
              </a:spcAft>
            </a:pPr>
            <a:r>
              <a:rPr lang="pt-BR" sz="1100" dirty="0">
                <a:ea typeface="Arial" panose="020B0604020202020204" pitchFamily="34" charset="0"/>
              </a:rPr>
              <a:t>No Estágio E1 são testadas seis unidades. Se cada unidade, individualmente, apresentar resultado igual ou maior do que Q + 5%, o produto está em conformidade com o especificado, não sendo necessário efetuar o Estágio E2.</a:t>
            </a:r>
            <a:endParaRPr lang="pt-PT" sz="1100" dirty="0">
              <a:ea typeface="Arial" panose="020B0604020202020204" pitchFamily="34" charset="0"/>
            </a:endParaRPr>
          </a:p>
          <a:p>
            <a:pPr marR="125730" lvl="1">
              <a:lnSpc>
                <a:spcPct val="111000"/>
              </a:lnSpc>
              <a:spcBef>
                <a:spcPts val="320"/>
              </a:spcBef>
              <a:spcAft>
                <a:spcPts val="0"/>
              </a:spcAft>
              <a:tabLst>
                <a:tab pos="477520" algn="l"/>
              </a:tabLst>
            </a:pPr>
            <a:r>
              <a:rPr lang="pt-BR" sz="1400" kern="0" dirty="0">
                <a:effectLst>
                  <a:glow>
                    <a:srgbClr val="000000"/>
                  </a:glow>
                  <a:outerShdw sx="0" sy="0">
                    <a:srgbClr val="000000"/>
                  </a:outerShdw>
                  <a:reflection stA="0" endPos="0" fadeDir="0" sx="0" sy="0"/>
                </a:effectLst>
                <a:ea typeface="Times New Roman" panose="02020603050405020304" pitchFamily="18" charset="0"/>
                <a:cs typeface="Times New Roman" panose="02020603050405020304" pitchFamily="18" charset="0"/>
              </a:rPr>
              <a:t>Estágio E2</a:t>
            </a:r>
            <a:endParaRPr lang="pt-PT" sz="1400" kern="0" dirty="0">
              <a:effectLst>
                <a:glow>
                  <a:srgbClr val="000000"/>
                </a:glow>
                <a:outerShdw sx="0" sy="0">
                  <a:srgbClr val="000000"/>
                </a:outerShdw>
                <a:reflection stA="0" endPos="0" fadeDir="0" sx="0" sy="0"/>
              </a:effectLst>
              <a:ea typeface="Times New Roman" panose="02020603050405020304" pitchFamily="18" charset="0"/>
              <a:cs typeface="Times New Roman" panose="02020603050405020304" pitchFamily="18" charset="0"/>
            </a:endParaRPr>
          </a:p>
          <a:p>
            <a:pPr marL="111125" marR="115570" indent="450850" algn="just">
              <a:lnSpc>
                <a:spcPct val="141000"/>
              </a:lnSpc>
              <a:spcBef>
                <a:spcPts val="1200"/>
              </a:spcBef>
              <a:spcAft>
                <a:spcPts val="1200"/>
              </a:spcAft>
            </a:pPr>
            <a:r>
              <a:rPr lang="pt-BR" sz="1100" dirty="0">
                <a:ea typeface="Arial" panose="020B0604020202020204" pitchFamily="34" charset="0"/>
              </a:rPr>
              <a:t>Caso o critério para o Estágio E1 não seja atendido, repetir o teste com mais seis unidades. Se a média das doze unidades testadas (Estágios E1 e E2) é maior ou igual a Q e, se nenhuma das unidades testadas apresentar resultado inferior a Q – 15%, o produto está em conformidade com o especificado, não sendo necessário efetuar o Estágio E3.</a:t>
            </a:r>
            <a:endParaRPr lang="pt-PT" sz="1100" dirty="0">
              <a:ea typeface="Arial" panose="020B0604020202020204" pitchFamily="34" charset="0"/>
            </a:endParaRPr>
          </a:p>
          <a:p>
            <a:pPr marR="125730" lvl="1">
              <a:lnSpc>
                <a:spcPct val="111000"/>
              </a:lnSpc>
              <a:spcBef>
                <a:spcPts val="320"/>
              </a:spcBef>
              <a:spcAft>
                <a:spcPts val="0"/>
              </a:spcAft>
              <a:tabLst>
                <a:tab pos="477520" algn="l"/>
              </a:tabLst>
            </a:pPr>
            <a:r>
              <a:rPr lang="pt-BR" sz="1400" kern="0" dirty="0">
                <a:effectLst>
                  <a:glow>
                    <a:srgbClr val="000000"/>
                  </a:glow>
                  <a:outerShdw sx="0" sy="0">
                    <a:srgbClr val="000000"/>
                  </a:outerShdw>
                  <a:reflection stA="0" endPos="0" fadeDir="0" sx="0" sy="0"/>
                </a:effectLst>
                <a:ea typeface="Times New Roman" panose="02020603050405020304" pitchFamily="18" charset="0"/>
                <a:cs typeface="Times New Roman" panose="02020603050405020304" pitchFamily="18" charset="0"/>
              </a:rPr>
              <a:t>Estágio E3</a:t>
            </a:r>
            <a:endParaRPr lang="pt-PT" sz="1400" kern="0" dirty="0">
              <a:effectLst>
                <a:glow>
                  <a:srgbClr val="000000"/>
                </a:glow>
                <a:outerShdw sx="0" sy="0">
                  <a:srgbClr val="000000"/>
                </a:outerShdw>
                <a:reflection stA="0" endPos="0" fadeDir="0" sx="0" sy="0"/>
              </a:effectLst>
              <a:ea typeface="Times New Roman" panose="02020603050405020304" pitchFamily="18" charset="0"/>
              <a:cs typeface="Times New Roman" panose="02020603050405020304" pitchFamily="18" charset="0"/>
            </a:endParaRPr>
          </a:p>
          <a:p>
            <a:pPr marL="111125" marR="115570" indent="450850" algn="just">
              <a:lnSpc>
                <a:spcPct val="141000"/>
              </a:lnSpc>
              <a:spcBef>
                <a:spcPts val="1200"/>
              </a:spcBef>
              <a:spcAft>
                <a:spcPts val="1200"/>
              </a:spcAft>
            </a:pPr>
            <a:r>
              <a:rPr lang="pt-BR" sz="1100" dirty="0">
                <a:ea typeface="Arial" panose="020B0604020202020204" pitchFamily="34" charset="0"/>
              </a:rPr>
              <a:t>Caso o critério para o Estágio E2 ainda não seja atendido, repetir o teste com mais 12 unidades. Se a média das 24 unidades testadas (Estágios E1, E2 e E3) é maior ou igual a Q, no máximo duas unidades apresentam resultados inferiores a Q – 15% e nenhuma unidade apresentar resultado inferior a Q – 25%, o produto está em conformidade com o especificado. Caso o critério para o Estágio E3 ainda não seja atendido, o produto é considerado insatisfatório.</a:t>
            </a:r>
            <a:endParaRPr lang="pt-PT" sz="1100" dirty="0">
              <a:ea typeface="Arial" panose="020B0604020202020204" pitchFamily="34" charset="0"/>
            </a:endParaRPr>
          </a:p>
        </p:txBody>
      </p:sp>
    </p:spTree>
    <p:extLst>
      <p:ext uri="{BB962C8B-B14F-4D97-AF65-F5344CB8AC3E}">
        <p14:creationId xmlns:p14="http://schemas.microsoft.com/office/powerpoint/2010/main" val="3452370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83568" y="332656"/>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Formas Farmacêuticas</a:t>
            </a:r>
          </a:p>
        </p:txBody>
      </p:sp>
      <p:sp>
        <p:nvSpPr>
          <p:cNvPr id="4" name="CaixaDeTexto 3"/>
          <p:cNvSpPr txBox="1"/>
          <p:nvPr/>
        </p:nvSpPr>
        <p:spPr>
          <a:xfrm>
            <a:off x="395536" y="4176934"/>
            <a:ext cx="8352928" cy="646331"/>
          </a:xfrm>
          <a:prstGeom prst="rect">
            <a:avLst/>
          </a:prstGeom>
          <a:noFill/>
        </p:spPr>
        <p:txBody>
          <a:bodyPr wrap="square" rtlCol="0">
            <a:spAutoFit/>
          </a:bodyPr>
          <a:lstStyle/>
          <a:p>
            <a:endParaRPr lang="pt-BR" dirty="0"/>
          </a:p>
          <a:p>
            <a:endParaRPr lang="pt-BR" dirty="0"/>
          </a:p>
        </p:txBody>
      </p:sp>
      <p:sp>
        <p:nvSpPr>
          <p:cNvPr id="7" name="Espaço Reservado para Conteúdo 2"/>
          <p:cNvSpPr txBox="1">
            <a:spLocks/>
          </p:cNvSpPr>
          <p:nvPr/>
        </p:nvSpPr>
        <p:spPr>
          <a:xfrm>
            <a:off x="0" y="1412776"/>
            <a:ext cx="8964488" cy="4392488"/>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Ø"/>
            </a:pPr>
            <a:r>
              <a:rPr lang="pt-BR" sz="2300" b="0" u="sng" dirty="0">
                <a:latin typeface="Times New Roman" panose="02020603050405020304" pitchFamily="18" charset="0"/>
                <a:cs typeface="Times New Roman" panose="02020603050405020304" pitchFamily="18" charset="0"/>
              </a:rPr>
              <a:t>Liberação Prolongada:</a:t>
            </a:r>
            <a:r>
              <a:rPr lang="pt-BR" sz="2300" b="0" dirty="0">
                <a:latin typeface="Times New Roman" panose="02020603050405020304" pitchFamily="18" charset="0"/>
                <a:cs typeface="Times New Roman" panose="02020603050405020304" pitchFamily="18" charset="0"/>
              </a:rPr>
              <a:t> apresenta liberação modificada, em que a substância ativa é disponibilizada gradualmente da forma farmacêutica por um período prolongado;</a:t>
            </a:r>
          </a:p>
          <a:p>
            <a:pPr marL="0" indent="0" algn="just">
              <a:buFont typeface="Arial" pitchFamily="34" charset="0"/>
              <a:buNone/>
            </a:pPr>
            <a:endParaRPr lang="pt-BR" sz="2300" b="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pt-BR" sz="2300" b="0" u="sng" dirty="0">
                <a:latin typeface="Times New Roman" panose="02020603050405020304" pitchFamily="18" charset="0"/>
                <a:cs typeface="Times New Roman" panose="02020603050405020304" pitchFamily="18" charset="0"/>
              </a:rPr>
              <a:t>Liberação Retardada:</a:t>
            </a:r>
            <a:r>
              <a:rPr lang="pt-BR" sz="2300" b="0" dirty="0">
                <a:latin typeface="Times New Roman" panose="02020603050405020304" pitchFamily="18" charset="0"/>
                <a:cs typeface="Times New Roman" panose="02020603050405020304" pitchFamily="18" charset="0"/>
              </a:rPr>
              <a:t> apresenta liberação modificada em que a substância ativa é liberada diferente daquele tempo após sua administração. (Ex. gastro-resistente).</a:t>
            </a:r>
          </a:p>
        </p:txBody>
      </p:sp>
    </p:spTree>
    <p:extLst>
      <p:ext uri="{BB962C8B-B14F-4D97-AF65-F5344CB8AC3E}">
        <p14:creationId xmlns:p14="http://schemas.microsoft.com/office/powerpoint/2010/main" val="28673438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1"/>
          <p:cNvSpPr>
            <a:spLocks noChangeArrowheads="1"/>
          </p:cNvSpPr>
          <p:nvPr/>
        </p:nvSpPr>
        <p:spPr bwMode="auto">
          <a:xfrm>
            <a:off x="587375" y="1500188"/>
            <a:ext cx="4913313"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Geneva"/>
                <a:cs typeface="Geneva"/>
              </a:defRPr>
            </a:lvl1pPr>
            <a:lvl2pPr marL="742950" indent="-285750">
              <a:defRPr>
                <a:solidFill>
                  <a:schemeClr val="tx1"/>
                </a:solidFill>
                <a:latin typeface="Arial" panose="020B0604020202020204" pitchFamily="34" charset="0"/>
                <a:ea typeface="Geneva"/>
                <a:cs typeface="Geneva"/>
              </a:defRPr>
            </a:lvl2pPr>
            <a:lvl3pPr marL="1143000" indent="-228600">
              <a:defRPr>
                <a:solidFill>
                  <a:schemeClr val="tx1"/>
                </a:solidFill>
                <a:latin typeface="Arial" panose="020B0604020202020204" pitchFamily="34" charset="0"/>
                <a:ea typeface="Geneva"/>
                <a:cs typeface="Geneva"/>
              </a:defRPr>
            </a:lvl3pPr>
            <a:lvl4pPr marL="1600200" indent="-228600">
              <a:defRPr>
                <a:solidFill>
                  <a:schemeClr val="tx1"/>
                </a:solidFill>
                <a:latin typeface="Arial" panose="020B0604020202020204" pitchFamily="34" charset="0"/>
                <a:ea typeface="Geneva"/>
                <a:cs typeface="Geneva"/>
              </a:defRPr>
            </a:lvl4pPr>
            <a:lvl5pPr marL="2057400" indent="-228600">
              <a:defRPr>
                <a:solidFill>
                  <a:schemeClr val="tx1"/>
                </a:solidFill>
                <a:latin typeface="Arial" panose="020B0604020202020204" pitchFamily="34" charset="0"/>
                <a:ea typeface="Geneva"/>
                <a:cs typeface="Geneva"/>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9pPr>
          </a:lstStyle>
          <a:p>
            <a:pPr eaLnBrk="1" hangingPunct="1"/>
            <a:endParaRPr lang="pt-BR" altLang="pt-BR" sz="2200">
              <a:solidFill>
                <a:srgbClr val="06569F"/>
              </a:solidFill>
              <a:cs typeface="Arial" panose="020B0604020202020204" pitchFamily="34" charset="0"/>
            </a:endParaRPr>
          </a:p>
          <a:p>
            <a:pPr eaLnBrk="1" hangingPunct="1"/>
            <a:endParaRPr lang="pt-BR" altLang="pt-BR" sz="2200">
              <a:solidFill>
                <a:srgbClr val="06569F"/>
              </a:solidFill>
              <a:cs typeface="Arial" panose="020B0604020202020204" pitchFamily="34" charset="0"/>
            </a:endParaRPr>
          </a:p>
        </p:txBody>
      </p:sp>
      <p:sp>
        <p:nvSpPr>
          <p:cNvPr id="4" name="CaixaDeTexto 3"/>
          <p:cNvSpPr txBox="1"/>
          <p:nvPr/>
        </p:nvSpPr>
        <p:spPr>
          <a:xfrm>
            <a:off x="646113" y="1708150"/>
            <a:ext cx="530225" cy="646113"/>
          </a:xfrm>
          <a:prstGeom prst="rect">
            <a:avLst/>
          </a:prstGeom>
          <a:noFill/>
        </p:spPr>
        <p:txBody>
          <a:bodyPr wrap="none">
            <a:spAutoFit/>
          </a:bodyPr>
          <a:lstStyle/>
          <a:p>
            <a:pPr eaLnBrk="1" hangingPunct="1">
              <a:defRPr/>
            </a:pPr>
            <a:endParaRPr lang="pt-BR" dirty="0">
              <a:latin typeface="Arial" charset="0"/>
            </a:endParaRPr>
          </a:p>
          <a:p>
            <a:pPr marL="342900" indent="-342900" eaLnBrk="1" hangingPunct="1">
              <a:buFontTx/>
              <a:buAutoNum type="arabicPlain" startAt="12"/>
              <a:defRPr/>
            </a:pPr>
            <a:endParaRPr lang="pt-BR" dirty="0">
              <a:latin typeface="Arial" charset="0"/>
            </a:endParaRPr>
          </a:p>
        </p:txBody>
      </p:sp>
      <p:sp>
        <p:nvSpPr>
          <p:cNvPr id="9" name="CaixaDeTexto 8"/>
          <p:cNvSpPr txBox="1"/>
          <p:nvPr/>
        </p:nvSpPr>
        <p:spPr>
          <a:xfrm>
            <a:off x="5021263" y="1676400"/>
            <a:ext cx="530225" cy="646113"/>
          </a:xfrm>
          <a:prstGeom prst="rect">
            <a:avLst/>
          </a:prstGeom>
          <a:noFill/>
        </p:spPr>
        <p:txBody>
          <a:bodyPr wrap="none">
            <a:spAutoFit/>
          </a:bodyPr>
          <a:lstStyle/>
          <a:p>
            <a:pPr eaLnBrk="1" hangingPunct="1">
              <a:defRPr/>
            </a:pPr>
            <a:endParaRPr lang="pt-BR" dirty="0">
              <a:latin typeface="Arial" charset="0"/>
            </a:endParaRPr>
          </a:p>
          <a:p>
            <a:pPr marL="342900" indent="-342900" eaLnBrk="1" hangingPunct="1">
              <a:buFontTx/>
              <a:buAutoNum type="arabicPlain" startAt="12"/>
              <a:defRPr/>
            </a:pPr>
            <a:endParaRPr lang="pt-BR" dirty="0">
              <a:latin typeface="Arial" charset="0"/>
            </a:endParaRPr>
          </a:p>
        </p:txBody>
      </p:sp>
      <p:pic>
        <p:nvPicPr>
          <p:cNvPr id="55301" name="Picture 2" descr="Foto PD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0"/>
            <a:ext cx="5551487" cy="5832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 name="CaixaDeTexto 7"/>
          <p:cNvSpPr txBox="1">
            <a:spLocks noChangeArrowheads="1"/>
          </p:cNvSpPr>
          <p:nvPr/>
        </p:nvSpPr>
        <p:spPr bwMode="auto">
          <a:xfrm>
            <a:off x="-412704" y="4723402"/>
            <a:ext cx="4071938" cy="769441"/>
          </a:xfrm>
          <a:prstGeom prst="rect">
            <a:avLst/>
          </a:prstGeom>
          <a:noFill/>
          <a:ln w="9525">
            <a:noFill/>
            <a:miter lim="800000"/>
            <a:headEnd/>
            <a:tailEnd/>
          </a:ln>
        </p:spPr>
        <p:txBody>
          <a:bodyPr>
            <a:spAutoFit/>
          </a:bodyPr>
          <a:lstStyle/>
          <a:p>
            <a:pPr algn="ctr" eaLnBrk="1" hangingPunct="1">
              <a:defRPr/>
            </a:pPr>
            <a:r>
              <a:rPr lang="pt-BR" sz="4400" b="1" dirty="0">
                <a:solidFill>
                  <a:schemeClr val="tx2"/>
                </a:solidFill>
                <a:latin typeface="Times New Roman" panose="02020603050405020304" pitchFamily="18" charset="0"/>
                <a:cs typeface="Times New Roman" panose="02020603050405020304" pitchFamily="18" charset="0"/>
              </a:rPr>
              <a:t>Obrigado!</a:t>
            </a:r>
          </a:p>
        </p:txBody>
      </p:sp>
    </p:spTree>
    <p:extLst>
      <p:ext uri="{BB962C8B-B14F-4D97-AF65-F5344CB8AC3E}">
        <p14:creationId xmlns:p14="http://schemas.microsoft.com/office/powerpoint/2010/main" val="2456697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p:cNvSpPr txBox="1"/>
          <p:nvPr/>
        </p:nvSpPr>
        <p:spPr>
          <a:xfrm>
            <a:off x="683568" y="332656"/>
            <a:ext cx="9721080" cy="646331"/>
          </a:xfrm>
          <a:prstGeom prst="rect">
            <a:avLst/>
          </a:prstGeom>
          <a:noFill/>
          <a:ln>
            <a:noFill/>
          </a:ln>
        </p:spPr>
        <p:txBody>
          <a:bodyPr wrap="square">
            <a:spAutoFit/>
          </a:bodyPr>
          <a:lstStyle>
            <a:defPPr>
              <a:defRPr lang="pt-BR"/>
            </a:defPPr>
            <a:lvl1pPr>
              <a:defRPr sz="3200">
                <a:cs typeface="Arial" pitchFamily="34" charset="0"/>
              </a:defRPr>
            </a:lvl1pPr>
          </a:lstStyle>
          <a:p>
            <a:r>
              <a:rPr lang="pt-BR" sz="3600" dirty="0">
                <a:solidFill>
                  <a:schemeClr val="accent1">
                    <a:lumMod val="75000"/>
                  </a:schemeClr>
                </a:solidFill>
                <a:latin typeface="Times New Roman" panose="02020603050405020304" pitchFamily="18" charset="0"/>
                <a:cs typeface="Times New Roman" panose="02020603050405020304" pitchFamily="18" charset="0"/>
              </a:rPr>
              <a:t>Quando fazer o teste de dissolução</a:t>
            </a:r>
          </a:p>
        </p:txBody>
      </p:sp>
      <p:sp>
        <p:nvSpPr>
          <p:cNvPr id="7" name="Espaço Reservado para Conteúdo 2"/>
          <p:cNvSpPr txBox="1">
            <a:spLocks/>
          </p:cNvSpPr>
          <p:nvPr/>
        </p:nvSpPr>
        <p:spPr>
          <a:xfrm>
            <a:off x="330260" y="1214681"/>
            <a:ext cx="8813740" cy="4824536"/>
          </a:xfrm>
          <a:prstGeom prst="rect">
            <a:avLst/>
          </a:prstGeom>
        </p:spPr>
        <p:txBody>
          <a:bodyPr>
            <a:normAutofit fontScale="92500" lnSpcReduction="20000"/>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pt-BR" b="0" dirty="0">
                <a:latin typeface="Times New Roman" panose="02020603050405020304" pitchFamily="18" charset="0"/>
                <a:cs typeface="Times New Roman" panose="02020603050405020304" pitchFamily="18" charset="0"/>
              </a:rPr>
              <a:t> Sólidos Orais</a:t>
            </a:r>
          </a:p>
          <a:p>
            <a:pPr lvl="2">
              <a:lnSpc>
                <a:spcPct val="120000"/>
              </a:lnSpc>
              <a:spcBef>
                <a:spcPts val="0"/>
              </a:spcBef>
              <a:spcAft>
                <a:spcPts val="3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Mastigáveis (dissolução e desintegração);</a:t>
            </a:r>
          </a:p>
          <a:p>
            <a:pPr lvl="2">
              <a:lnSpc>
                <a:spcPct val="120000"/>
              </a:lnSpc>
              <a:spcBef>
                <a:spcPts val="0"/>
              </a:spcBef>
              <a:spcAft>
                <a:spcPts val="3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Revestidos (Ação: Imediata, Prolongada e Retardada);</a:t>
            </a:r>
          </a:p>
          <a:p>
            <a:pPr lvl="2">
              <a:lnSpc>
                <a:spcPct val="120000"/>
              </a:lnSpc>
              <a:spcBef>
                <a:spcPts val="0"/>
              </a:spcBef>
              <a:spcAft>
                <a:spcPts val="3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Sublingual;</a:t>
            </a:r>
          </a:p>
          <a:p>
            <a:pPr lvl="2">
              <a:lnSpc>
                <a:spcPct val="120000"/>
              </a:lnSpc>
              <a:spcBef>
                <a:spcPts val="0"/>
              </a:spcBef>
              <a:spcAft>
                <a:spcPts val="3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Cápsulas (duras, moles e com conteúdo líquido).</a:t>
            </a:r>
          </a:p>
          <a:p>
            <a:pPr>
              <a:lnSpc>
                <a:spcPct val="150000"/>
              </a:lnSpc>
              <a:spcBef>
                <a:spcPts val="0"/>
              </a:spcBef>
              <a:buFont typeface="Wingdings" panose="05000000000000000000" pitchFamily="2" charset="2"/>
              <a:buChar char="Ø"/>
            </a:pPr>
            <a:r>
              <a:rPr lang="pt-BR" b="0" dirty="0">
                <a:latin typeface="Times New Roman" panose="02020603050405020304" pitchFamily="18" charset="0"/>
                <a:cs typeface="Times New Roman" panose="02020603050405020304" pitchFamily="18" charset="0"/>
              </a:rPr>
              <a:t> Transdérmicos;</a:t>
            </a:r>
          </a:p>
          <a:p>
            <a:pPr>
              <a:lnSpc>
                <a:spcPct val="150000"/>
              </a:lnSpc>
              <a:spcBef>
                <a:spcPts val="0"/>
              </a:spcBef>
              <a:buFont typeface="Wingdings" panose="05000000000000000000" pitchFamily="2" charset="2"/>
              <a:buChar char="Ø"/>
            </a:pPr>
            <a:r>
              <a:rPr lang="pt-BR" b="0" dirty="0">
                <a:latin typeface="Times New Roman" panose="02020603050405020304" pitchFamily="18" charset="0"/>
                <a:cs typeface="Times New Roman" panose="02020603050405020304" pitchFamily="18" charset="0"/>
              </a:rPr>
              <a:t> Supositórios;</a:t>
            </a:r>
          </a:p>
          <a:p>
            <a:pPr>
              <a:lnSpc>
                <a:spcPct val="150000"/>
              </a:lnSpc>
              <a:spcBef>
                <a:spcPts val="0"/>
              </a:spcBef>
              <a:buFont typeface="Wingdings" panose="05000000000000000000" pitchFamily="2" charset="2"/>
              <a:buChar char="Ø"/>
            </a:pPr>
            <a:r>
              <a:rPr lang="pt-BR" b="0" dirty="0">
                <a:latin typeface="Times New Roman" panose="02020603050405020304" pitchFamily="18" charset="0"/>
                <a:cs typeface="Times New Roman" panose="02020603050405020304" pitchFamily="18" charset="0"/>
              </a:rPr>
              <a:t> Suspensões;</a:t>
            </a:r>
          </a:p>
          <a:p>
            <a:pPr>
              <a:lnSpc>
                <a:spcPct val="150000"/>
              </a:lnSpc>
              <a:spcBef>
                <a:spcPts val="0"/>
              </a:spcBef>
              <a:buFont typeface="Wingdings" panose="05000000000000000000" pitchFamily="2" charset="2"/>
              <a:buChar char="Ø"/>
            </a:pPr>
            <a:r>
              <a:rPr lang="pt-BR" b="0" dirty="0">
                <a:latin typeface="Times New Roman" panose="02020603050405020304" pitchFamily="18" charset="0"/>
                <a:cs typeface="Times New Roman" panose="02020603050405020304" pitchFamily="18" charset="0"/>
              </a:rPr>
              <a:t> Implantes.</a:t>
            </a:r>
          </a:p>
          <a:p>
            <a:pPr>
              <a:buFont typeface="Wingdings" panose="05000000000000000000" pitchFamily="2" charset="2"/>
              <a:buChar char="ü"/>
            </a:pPr>
            <a:endParaRPr lang="pt-BR"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9738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p:cNvSpPr txBox="1"/>
          <p:nvPr/>
        </p:nvSpPr>
        <p:spPr>
          <a:xfrm>
            <a:off x="683568" y="330699"/>
            <a:ext cx="11377264" cy="677108"/>
          </a:xfrm>
          <a:prstGeom prst="rect">
            <a:avLst/>
          </a:prstGeom>
          <a:noFill/>
          <a:ln>
            <a:noFill/>
          </a:ln>
        </p:spPr>
        <p:txBody>
          <a:bodyPr wrap="square">
            <a:spAutoFit/>
          </a:bodyPr>
          <a:lstStyle>
            <a:defPPr>
              <a:defRPr lang="pt-BR"/>
            </a:defPPr>
            <a:lvl1pPr>
              <a:defRPr sz="3200">
                <a:cs typeface="Arial" pitchFamily="34" charset="0"/>
              </a:defRPr>
            </a:lvl1pPr>
          </a:lstStyle>
          <a:p>
            <a:r>
              <a:rPr lang="pt-BR" sz="3700" dirty="0">
                <a:solidFill>
                  <a:schemeClr val="accent1">
                    <a:lumMod val="75000"/>
                  </a:schemeClr>
                </a:solidFill>
                <a:latin typeface="Times New Roman" panose="02020603050405020304" pitchFamily="18" charset="0"/>
                <a:cs typeface="Times New Roman" panose="02020603050405020304" pitchFamily="18" charset="0"/>
              </a:rPr>
              <a:t>Capítulos Gerais - Dissolução</a:t>
            </a:r>
          </a:p>
        </p:txBody>
      </p:sp>
      <p:sp>
        <p:nvSpPr>
          <p:cNvPr id="7" name="Espaço Reservado para Conteúdo 2"/>
          <p:cNvSpPr txBox="1">
            <a:spLocks/>
          </p:cNvSpPr>
          <p:nvPr/>
        </p:nvSpPr>
        <p:spPr>
          <a:xfrm>
            <a:off x="827584" y="2132856"/>
            <a:ext cx="7344816" cy="1728192"/>
          </a:xfrm>
          <a:prstGeom prst="rect">
            <a:avLst/>
          </a:prstGeom>
        </p:spPr>
        <p:txBody>
          <a:bodyPr>
            <a:noAutofit/>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pt-BR" sz="5400" b="0" dirty="0">
                <a:latin typeface="Times New Roman" panose="02020603050405020304" pitchFamily="18" charset="0"/>
                <a:cs typeface="Times New Roman" panose="02020603050405020304" pitchFamily="18" charset="0"/>
              </a:rPr>
              <a:t>Equipamentos de </a:t>
            </a:r>
            <a:r>
              <a:rPr lang="pt-BR" sz="5400" b="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Dissolução</a:t>
            </a:r>
            <a:r>
              <a:rPr lang="pt-BR" sz="5400" b="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7823714"/>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13044</TotalTime>
  <Words>4562</Words>
  <Application>Microsoft Office PowerPoint</Application>
  <PresentationFormat>Apresentação na tela (4:3)</PresentationFormat>
  <Paragraphs>552</Paragraphs>
  <Slides>70</Slides>
  <Notes>2</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70</vt:i4>
      </vt:variant>
    </vt:vector>
  </HeadingPairs>
  <TitlesOfParts>
    <vt:vector size="78" baseType="lpstr">
      <vt:lpstr>Arial</vt:lpstr>
      <vt:lpstr>Calibri</vt:lpstr>
      <vt:lpstr>Cambria Math</vt:lpstr>
      <vt:lpstr>helvetica</vt:lpstr>
      <vt:lpstr>Hind</vt:lpstr>
      <vt:lpstr>Times New Roman</vt:lpstr>
      <vt:lpstr>Wingdings</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giovana.pacini</dc:creator>
  <cp:lastModifiedBy>Rafael Saldanha Lopes</cp:lastModifiedBy>
  <cp:revision>966</cp:revision>
  <cp:lastPrinted>2014-12-17T09:30:30Z</cp:lastPrinted>
  <dcterms:created xsi:type="dcterms:W3CDTF">2009-07-20T16:39:18Z</dcterms:created>
  <dcterms:modified xsi:type="dcterms:W3CDTF">2021-06-09T16:25:33Z</dcterms:modified>
</cp:coreProperties>
</file>